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8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Garamond" panose="02020404030301010803" pitchFamily="18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jxh8RaNLbuMVuHdsOxwujKLaP2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AE9EA4-4F28-4393-8EF0-003235BA1543}">
  <a:tblStyle styleId="{0CAE9EA4-4F28-4393-8EF0-003235BA1543}" styleName="Table_0">
    <a:wholeTbl>
      <a:tcTxStyle b="off" i="off">
        <a:font>
          <a:latin typeface="Garamond"/>
          <a:ea typeface="Garamond"/>
          <a:cs typeface="Garamond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EFE7"/>
          </a:solidFill>
        </a:fill>
      </a:tcStyle>
    </a:wholeTbl>
    <a:band1H>
      <a:tcTxStyle/>
      <a:tcStyle>
        <a:tcBdr/>
        <a:fill>
          <a:solidFill>
            <a:srgbClr val="D8DD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8DD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Garamond"/>
          <a:ea typeface="Garamond"/>
          <a:cs typeface="Garamond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aramond"/>
          <a:ea typeface="Garamond"/>
          <a:cs typeface="Garamond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aramond"/>
          <a:ea typeface="Garamond"/>
          <a:cs typeface="Garamond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aramond"/>
          <a:ea typeface="Garamond"/>
          <a:cs typeface="Garamond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24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b9f0f57a81_7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b9f0f57a81_7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b9f0f57a81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b9f0f57a81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214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4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id="18" name="Google Shape;18;p34" descr="HD-PanelTitleR1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34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" name="Google Shape;20;p34" descr="HDRibbonTitle-UniformTri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4" descr="HDRibbonTitle-UniformTri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34"/>
          <p:cNvSpPr txBox="1"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50"/>
              <a:buFont typeface="Garamond"/>
              <a:buNone/>
              <a:defRPr sz="40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4"/>
          <p:cNvSpPr txBox="1"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315"/>
              </a:spcBef>
              <a:spcAft>
                <a:spcPts val="0"/>
              </a:spcAft>
              <a:buSzPts val="1811"/>
              <a:buNone/>
              <a:defRPr sz="1575">
                <a:solidFill>
                  <a:schemeClr val="dk1"/>
                </a:solidFill>
              </a:defRPr>
            </a:lvl1pPr>
            <a:lvl2pPr lvl="1" algn="ctr">
              <a:spcBef>
                <a:spcPts val="450"/>
              </a:spcBef>
              <a:spcAft>
                <a:spcPts val="0"/>
              </a:spcAft>
              <a:buSzPts val="1725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50"/>
              </a:spcBef>
              <a:spcAft>
                <a:spcPts val="0"/>
              </a:spcAft>
              <a:buSzPts val="1553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50"/>
              </a:spcBef>
              <a:spcAft>
                <a:spcPts val="0"/>
              </a:spcAft>
              <a:buSzPts val="138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50"/>
              </a:spcBef>
              <a:spcAft>
                <a:spcPts val="0"/>
              </a:spcAft>
              <a:buSzPts val="1208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50"/>
              </a:spcBef>
              <a:spcAft>
                <a:spcPts val="0"/>
              </a:spcAft>
              <a:buSzPts val="1208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50"/>
              </a:spcBef>
              <a:spcAft>
                <a:spcPts val="0"/>
              </a:spcAft>
              <a:buSzPts val="1208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50"/>
              </a:spcBef>
              <a:spcAft>
                <a:spcPts val="0"/>
              </a:spcAft>
              <a:buSzPts val="1208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50"/>
              </a:spcBef>
              <a:spcAft>
                <a:spcPts val="450"/>
              </a:spcAft>
              <a:buSzPts val="1208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4"/>
          <p:cNvSpPr txBox="1">
            <a:spLocks noGrp="1"/>
          </p:cNvSpPr>
          <p:nvPr>
            <p:ph type="dt" idx="10"/>
          </p:nvPr>
        </p:nvSpPr>
        <p:spPr>
          <a:xfrm>
            <a:off x="5987425" y="3778247"/>
            <a:ext cx="67310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ftr" idx="11"/>
          </p:nvPr>
        </p:nvSpPr>
        <p:spPr>
          <a:xfrm>
            <a:off x="2019298" y="3778247"/>
            <a:ext cx="3910976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sldNum" idx="12"/>
          </p:nvPr>
        </p:nvSpPr>
        <p:spPr>
          <a:xfrm>
            <a:off x="6717676" y="3778247"/>
            <a:ext cx="41337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  <p:cxnSp>
        <p:nvCxnSpPr>
          <p:cNvPr id="27" name="Google Shape;27;p34"/>
          <p:cNvCxnSpPr/>
          <p:nvPr/>
        </p:nvCxnSpPr>
        <p:spPr>
          <a:xfrm>
            <a:off x="2019299" y="2641598"/>
            <a:ext cx="5111751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6"/>
          <p:cNvSpPr txBox="1"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6"/>
          <p:cNvSpPr txBox="1">
            <a:spLocks noGrp="1"/>
          </p:cNvSpPr>
          <p:nvPr>
            <p:ph type="body" idx="1"/>
          </p:nvPr>
        </p:nvSpPr>
        <p:spPr>
          <a:xfrm>
            <a:off x="4064001" y="736599"/>
            <a:ext cx="4102100" cy="367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450"/>
              </a:spcBef>
              <a:spcAft>
                <a:spcPts val="45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46"/>
          <p:cNvSpPr txBox="1">
            <a:spLocks noGrp="1"/>
          </p:cNvSpPr>
          <p:nvPr>
            <p:ph type="body" idx="2"/>
          </p:nvPr>
        </p:nvSpPr>
        <p:spPr>
          <a:xfrm>
            <a:off x="970359" y="2273299"/>
            <a:ext cx="2788841" cy="1828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40"/>
              </a:spcBef>
              <a:spcAft>
                <a:spcPts val="0"/>
              </a:spcAft>
              <a:buSzPts val="1380"/>
              <a:buNone/>
              <a:defRPr sz="1200"/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035"/>
              <a:buNone/>
              <a:defRPr sz="900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863"/>
              <a:buNone/>
              <a:defRPr sz="75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776"/>
              <a:buNone/>
              <a:defRPr sz="675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776"/>
              <a:buNone/>
              <a:defRPr sz="675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776"/>
              <a:buNone/>
              <a:defRPr sz="675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776"/>
              <a:buNone/>
              <a:defRPr sz="675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776"/>
              <a:buNone/>
              <a:defRPr sz="675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776"/>
              <a:buNone/>
              <a:defRPr sz="675"/>
            </a:lvl9pPr>
          </a:lstStyle>
          <a:p>
            <a:endParaRPr/>
          </a:p>
        </p:txBody>
      </p:sp>
      <p:sp>
        <p:nvSpPr>
          <p:cNvPr id="84" name="Google Shape;84;p46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6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6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  <p:cxnSp>
        <p:nvCxnSpPr>
          <p:cNvPr id="87" name="Google Shape;87;p46"/>
          <p:cNvCxnSpPr/>
          <p:nvPr/>
        </p:nvCxnSpPr>
        <p:spPr>
          <a:xfrm>
            <a:off x="1047127" y="2184400"/>
            <a:ext cx="2635874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7"/>
          <p:cNvSpPr txBox="1"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aramond"/>
              <a:buNone/>
              <a:defRPr sz="21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7"/>
          <p:cNvSpPr>
            <a:spLocks noGrp="1"/>
          </p:cNvSpPr>
          <p:nvPr>
            <p:ph type="pic" idx="2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noFill/>
          <a:ln w="571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1" name="Google Shape;91;p47"/>
          <p:cNvSpPr txBox="1">
            <a:spLocks noGrp="1"/>
          </p:cNvSpPr>
          <p:nvPr>
            <p:ph type="body" idx="1"/>
          </p:nvPr>
        </p:nvSpPr>
        <p:spPr>
          <a:xfrm>
            <a:off x="971549" y="2441574"/>
            <a:ext cx="468136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70"/>
              </a:spcBef>
              <a:spcAft>
                <a:spcPts val="0"/>
              </a:spcAft>
              <a:buSzPts val="1553"/>
              <a:buNone/>
              <a:defRPr sz="1350"/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035"/>
              <a:buNone/>
              <a:defRPr sz="900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863"/>
              <a:buNone/>
              <a:defRPr sz="75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776"/>
              <a:buNone/>
              <a:defRPr sz="675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776"/>
              <a:buNone/>
              <a:defRPr sz="675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776"/>
              <a:buNone/>
              <a:defRPr sz="675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776"/>
              <a:buNone/>
              <a:defRPr sz="675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776"/>
              <a:buNone/>
              <a:defRPr sz="675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776"/>
              <a:buNone/>
              <a:defRPr sz="675"/>
            </a:lvl9pPr>
          </a:lstStyle>
          <a:p>
            <a:endParaRPr/>
          </a:p>
        </p:txBody>
      </p:sp>
      <p:sp>
        <p:nvSpPr>
          <p:cNvPr id="92" name="Google Shape;92;p47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7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7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8"/>
          <p:cNvSpPr txBox="1"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48"/>
          <p:cNvSpPr>
            <a:spLocks noGrp="1"/>
          </p:cNvSpPr>
          <p:nvPr>
            <p:ph type="pic" idx="2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noFill/>
          <a:ln w="571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8" name="Google Shape;98;p48"/>
          <p:cNvSpPr txBox="1">
            <a:spLocks noGrp="1"/>
          </p:cNvSpPr>
          <p:nvPr>
            <p:ph type="body" idx="1"/>
          </p:nvPr>
        </p:nvSpPr>
        <p:spPr>
          <a:xfrm>
            <a:off x="971551" y="4036615"/>
            <a:ext cx="7207250" cy="37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10"/>
              </a:spcBef>
              <a:spcAft>
                <a:spcPts val="0"/>
              </a:spcAft>
              <a:buSzPts val="1208"/>
              <a:buNone/>
              <a:defRPr sz="1050"/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035"/>
              <a:buNone/>
              <a:defRPr sz="900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863"/>
              <a:buNone/>
              <a:defRPr sz="75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776"/>
              <a:buNone/>
              <a:defRPr sz="675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776"/>
              <a:buNone/>
              <a:defRPr sz="675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776"/>
              <a:buNone/>
              <a:defRPr sz="675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776"/>
              <a:buNone/>
              <a:defRPr sz="675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776"/>
              <a:buNone/>
              <a:defRPr sz="675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776"/>
              <a:buNone/>
              <a:defRPr sz="675"/>
            </a:lvl9pPr>
          </a:lstStyle>
          <a:p>
            <a:endParaRPr/>
          </a:p>
        </p:txBody>
      </p:sp>
      <p:sp>
        <p:nvSpPr>
          <p:cNvPr id="99" name="Google Shape;99;p48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8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8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9"/>
          <p:cNvSpPr txBox="1"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sz="2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9"/>
          <p:cNvSpPr txBox="1"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300"/>
              </a:spcBef>
              <a:spcAft>
                <a:spcPts val="0"/>
              </a:spcAft>
              <a:buSzPts val="1725"/>
              <a:buNone/>
              <a:defRPr sz="15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553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138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49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9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9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  <p:cxnSp>
        <p:nvCxnSpPr>
          <p:cNvPr id="108" name="Google Shape;108;p49"/>
          <p:cNvCxnSpPr/>
          <p:nvPr/>
        </p:nvCxnSpPr>
        <p:spPr>
          <a:xfrm>
            <a:off x="1047127" y="3105149"/>
            <a:ext cx="7055474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0"/>
          <p:cNvSpPr txBox="1"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0"/>
          <p:cNvSpPr txBox="1">
            <a:spLocks noGrp="1"/>
          </p:cNvSpPr>
          <p:nvPr>
            <p:ph type="body" idx="1"/>
          </p:nvPr>
        </p:nvSpPr>
        <p:spPr>
          <a:xfrm>
            <a:off x="1256109" y="2514600"/>
            <a:ext cx="6629402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300"/>
              </a:spcBef>
              <a:spcAft>
                <a:spcPts val="0"/>
              </a:spcAft>
              <a:buSzPts val="1725"/>
              <a:buFont typeface="Garamond"/>
              <a:buNone/>
              <a:defRPr sz="1500"/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725"/>
              <a:buFont typeface="Garamond"/>
              <a:buNone/>
              <a:defRPr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1553"/>
              <a:buFont typeface="Garamond"/>
              <a:buNone/>
              <a:defRPr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380"/>
              <a:buFont typeface="Garamond"/>
              <a:buNone/>
              <a:defRPr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208"/>
              <a:buFont typeface="Garamond"/>
              <a:buNone/>
              <a:defRPr/>
            </a:lvl5pPr>
            <a:lvl6pPr marL="2743200" lvl="5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450"/>
              </a:spcBef>
              <a:spcAft>
                <a:spcPts val="45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50"/>
          <p:cNvSpPr txBox="1">
            <a:spLocks noGrp="1"/>
          </p:cNvSpPr>
          <p:nvPr>
            <p:ph type="body" idx="2"/>
          </p:nvPr>
        </p:nvSpPr>
        <p:spPr>
          <a:xfrm>
            <a:off x="971551" y="3257550"/>
            <a:ext cx="7207250" cy="114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300"/>
              </a:spcBef>
              <a:spcAft>
                <a:spcPts val="0"/>
              </a:spcAft>
              <a:buSzPts val="1725"/>
              <a:buNone/>
              <a:defRPr sz="15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553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138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50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0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0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  <p:sp>
        <p:nvSpPr>
          <p:cNvPr id="116" name="Google Shape;116;p50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17" name="Google Shape;117;p50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18" name="Google Shape;118;p50"/>
          <p:cNvCxnSpPr/>
          <p:nvPr/>
        </p:nvCxnSpPr>
        <p:spPr>
          <a:xfrm>
            <a:off x="1047127" y="3105149"/>
            <a:ext cx="7055474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1"/>
          <p:cNvSpPr txBox="1"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sz="2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1"/>
          <p:cNvSpPr txBox="1"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725"/>
              <a:buNone/>
              <a:defRPr sz="15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553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138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51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51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51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r la tarjeta de nombre">
  <p:cSld name="Citar la tarjeta de nombr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2"/>
          <p:cNvSpPr txBox="1"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2"/>
          <p:cNvSpPr txBox="1">
            <a:spLocks noGrp="1"/>
          </p:cNvSpPr>
          <p:nvPr>
            <p:ph type="body" idx="1"/>
          </p:nvPr>
        </p:nvSpPr>
        <p:spPr>
          <a:xfrm>
            <a:off x="971551" y="2729484"/>
            <a:ext cx="7207251" cy="66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553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138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52"/>
          <p:cNvSpPr txBox="1">
            <a:spLocks noGrp="1"/>
          </p:cNvSpPr>
          <p:nvPr>
            <p:ph type="body" idx="2"/>
          </p:nvPr>
        </p:nvSpPr>
        <p:spPr>
          <a:xfrm>
            <a:off x="971551" y="3397250"/>
            <a:ext cx="7207251" cy="100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70"/>
              </a:spcBef>
              <a:spcAft>
                <a:spcPts val="0"/>
              </a:spcAft>
              <a:buSzPts val="1553"/>
              <a:buNone/>
              <a:defRPr sz="135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553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138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52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2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52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  <p:sp>
        <p:nvSpPr>
          <p:cNvPr id="132" name="Google Shape;132;p52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33" name="Google Shape;133;p5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34" name="Google Shape;134;p52"/>
          <p:cNvCxnSpPr/>
          <p:nvPr/>
        </p:nvCxnSpPr>
        <p:spPr>
          <a:xfrm>
            <a:off x="1047127" y="2571750"/>
            <a:ext cx="7055474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dadero o falso">
  <p:cSld name="Verdadero o falso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3"/>
          <p:cNvSpPr txBox="1"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53"/>
          <p:cNvSpPr txBox="1">
            <a:spLocks noGrp="1"/>
          </p:cNvSpPr>
          <p:nvPr>
            <p:ph type="body" idx="1"/>
          </p:nvPr>
        </p:nvSpPr>
        <p:spPr>
          <a:xfrm>
            <a:off x="971551" y="2722626"/>
            <a:ext cx="7207251" cy="6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415"/>
              <a:buNone/>
              <a:defRPr sz="21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553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138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53"/>
          <p:cNvSpPr txBox="1">
            <a:spLocks noGrp="1"/>
          </p:cNvSpPr>
          <p:nvPr>
            <p:ph type="body" idx="2"/>
          </p:nvPr>
        </p:nvSpPr>
        <p:spPr>
          <a:xfrm>
            <a:off x="971550" y="3352800"/>
            <a:ext cx="7207253" cy="1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70"/>
              </a:spcBef>
              <a:spcAft>
                <a:spcPts val="0"/>
              </a:spcAft>
              <a:buSzPts val="1553"/>
              <a:buNone/>
              <a:defRPr sz="135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553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138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53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3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3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  <p:cxnSp>
        <p:nvCxnSpPr>
          <p:cNvPr id="142" name="Google Shape;142;p53"/>
          <p:cNvCxnSpPr/>
          <p:nvPr/>
        </p:nvCxnSpPr>
        <p:spPr>
          <a:xfrm>
            <a:off x="1047127" y="2571750"/>
            <a:ext cx="7055474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4"/>
          <p:cNvSpPr txBox="1"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4"/>
          <p:cNvSpPr txBox="1">
            <a:spLocks noGrp="1"/>
          </p:cNvSpPr>
          <p:nvPr>
            <p:ph type="body" idx="1"/>
          </p:nvPr>
        </p:nvSpPr>
        <p:spPr>
          <a:xfrm rot="5400000">
            <a:off x="3327398" y="-438149"/>
            <a:ext cx="2489202" cy="7200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450"/>
              </a:spcBef>
              <a:spcAft>
                <a:spcPts val="45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54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4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4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  <p:cxnSp>
        <p:nvCxnSpPr>
          <p:cNvPr id="149" name="Google Shape;149;p54"/>
          <p:cNvCxnSpPr/>
          <p:nvPr/>
        </p:nvCxnSpPr>
        <p:spPr>
          <a:xfrm>
            <a:off x="1047127" y="1816100"/>
            <a:ext cx="7055474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5"/>
          <p:cNvSpPr txBox="1">
            <a:spLocks noGrp="1"/>
          </p:cNvSpPr>
          <p:nvPr>
            <p:ph type="title"/>
          </p:nvPr>
        </p:nvSpPr>
        <p:spPr>
          <a:xfrm rot="5400000">
            <a:off x="5623453" y="1862664"/>
            <a:ext cx="3670301" cy="1418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55"/>
          <p:cNvSpPr txBox="1">
            <a:spLocks noGrp="1"/>
          </p:cNvSpPr>
          <p:nvPr>
            <p:ph type="body" idx="1"/>
          </p:nvPr>
        </p:nvSpPr>
        <p:spPr>
          <a:xfrm rot="5400000">
            <a:off x="1923783" y="-215635"/>
            <a:ext cx="3670301" cy="557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450"/>
              </a:spcBef>
              <a:spcAft>
                <a:spcPts val="45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55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5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55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  <p:cxnSp>
        <p:nvCxnSpPr>
          <p:cNvPr id="156" name="Google Shape;156;p55"/>
          <p:cNvCxnSpPr/>
          <p:nvPr/>
        </p:nvCxnSpPr>
        <p:spPr>
          <a:xfrm>
            <a:off x="6647918" y="742950"/>
            <a:ext cx="0" cy="365760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0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" name="Google Shape;171;p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42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id="174" name="Google Shape;174;p42" descr="HD-PanelTitleR1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42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6" name="Google Shape;176;p42" descr="HDRibbonTitle-UniformTri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42" descr="HDRibbonTitle-UniformTri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" name="Google Shape;178;p42"/>
          <p:cNvSpPr txBox="1"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50"/>
              <a:buFont typeface="Garamond"/>
              <a:buNone/>
              <a:defRPr sz="40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42"/>
          <p:cNvSpPr txBox="1"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315"/>
              </a:spcBef>
              <a:spcAft>
                <a:spcPts val="0"/>
              </a:spcAft>
              <a:buSzPts val="1811"/>
              <a:buNone/>
              <a:defRPr sz="1575">
                <a:solidFill>
                  <a:schemeClr val="lt1"/>
                </a:solidFill>
              </a:defRPr>
            </a:lvl1pPr>
            <a:lvl2pPr lvl="1" algn="ctr">
              <a:spcBef>
                <a:spcPts val="450"/>
              </a:spcBef>
              <a:spcAft>
                <a:spcPts val="0"/>
              </a:spcAft>
              <a:buSzPts val="1725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50"/>
              </a:spcBef>
              <a:spcAft>
                <a:spcPts val="0"/>
              </a:spcAft>
              <a:buSzPts val="1553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50"/>
              </a:spcBef>
              <a:spcAft>
                <a:spcPts val="0"/>
              </a:spcAft>
              <a:buSzPts val="138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50"/>
              </a:spcBef>
              <a:spcAft>
                <a:spcPts val="0"/>
              </a:spcAft>
              <a:buSzPts val="1208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50"/>
              </a:spcBef>
              <a:spcAft>
                <a:spcPts val="0"/>
              </a:spcAft>
              <a:buSzPts val="1208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450"/>
              </a:spcBef>
              <a:spcAft>
                <a:spcPts val="0"/>
              </a:spcAft>
              <a:buSzPts val="1208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450"/>
              </a:spcBef>
              <a:spcAft>
                <a:spcPts val="0"/>
              </a:spcAft>
              <a:buSzPts val="1208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450"/>
              </a:spcBef>
              <a:spcAft>
                <a:spcPts val="450"/>
              </a:spcAft>
              <a:buSzPts val="1208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42"/>
          <p:cNvSpPr txBox="1">
            <a:spLocks noGrp="1"/>
          </p:cNvSpPr>
          <p:nvPr>
            <p:ph type="dt" idx="10"/>
          </p:nvPr>
        </p:nvSpPr>
        <p:spPr>
          <a:xfrm>
            <a:off x="5987425" y="3778247"/>
            <a:ext cx="67310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42"/>
          <p:cNvSpPr txBox="1">
            <a:spLocks noGrp="1"/>
          </p:cNvSpPr>
          <p:nvPr>
            <p:ph type="ftr" idx="11"/>
          </p:nvPr>
        </p:nvSpPr>
        <p:spPr>
          <a:xfrm>
            <a:off x="2019298" y="3778247"/>
            <a:ext cx="3910976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2"/>
          <p:cNvSpPr txBox="1">
            <a:spLocks noGrp="1"/>
          </p:cNvSpPr>
          <p:nvPr>
            <p:ph type="sldNum" idx="12"/>
          </p:nvPr>
        </p:nvSpPr>
        <p:spPr>
          <a:xfrm>
            <a:off x="6717676" y="3778247"/>
            <a:ext cx="41337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  <p:cxnSp>
        <p:nvCxnSpPr>
          <p:cNvPr id="183" name="Google Shape;183;p42"/>
          <p:cNvCxnSpPr/>
          <p:nvPr/>
        </p:nvCxnSpPr>
        <p:spPr>
          <a:xfrm>
            <a:off x="2019299" y="2641598"/>
            <a:ext cx="5111751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 e imagen">
  <p:cSld name="Diapositiva de título e image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>
            <a:spLocks noGrp="1"/>
          </p:cNvSpPr>
          <p:nvPr>
            <p:ph type="pic" idx="2"/>
          </p:nvPr>
        </p:nvSpPr>
        <p:spPr>
          <a:xfrm>
            <a:off x="0" y="1"/>
            <a:ext cx="9142995" cy="4177124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38"/>
          <p:cNvSpPr txBox="1">
            <a:spLocks noGrp="1"/>
          </p:cNvSpPr>
          <p:nvPr>
            <p:ph type="title"/>
          </p:nvPr>
        </p:nvSpPr>
        <p:spPr>
          <a:xfrm>
            <a:off x="628650" y="3262397"/>
            <a:ext cx="7886700" cy="58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Garamond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ftr" idx="11"/>
          </p:nvPr>
        </p:nvSpPr>
        <p:spPr>
          <a:xfrm>
            <a:off x="609217" y="4348327"/>
            <a:ext cx="179108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body" idx="1"/>
          </p:nvPr>
        </p:nvSpPr>
        <p:spPr>
          <a:xfrm>
            <a:off x="1809740" y="4289108"/>
            <a:ext cx="5524520" cy="70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spcBef>
                <a:spcPts val="270"/>
              </a:spcBef>
              <a:spcAft>
                <a:spcPts val="0"/>
              </a:spcAft>
              <a:buSzPts val="1553"/>
              <a:buNone/>
              <a:defRPr sz="1350" b="1" i="0"/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553"/>
              <a:buNone/>
              <a:defRPr sz="1350" b="1" i="1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1553"/>
              <a:buNone/>
              <a:defRPr sz="1350" b="1" i="1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553"/>
              <a:buNone/>
              <a:defRPr sz="1350" b="1" i="1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553"/>
              <a:buNone/>
              <a:defRPr sz="1350" b="1" i="1"/>
            </a:lvl5pPr>
            <a:lvl6pPr marL="2743200" lvl="5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450"/>
              </a:spcBef>
              <a:spcAft>
                <a:spcPts val="45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9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9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9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43;p40"/>
          <p:cNvCxnSpPr/>
          <p:nvPr/>
        </p:nvCxnSpPr>
        <p:spPr>
          <a:xfrm>
            <a:off x="1047127" y="1816100"/>
            <a:ext cx="7055474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40"/>
          <p:cNvSpPr txBox="1"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0"/>
          <p:cNvSpPr txBox="1"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450"/>
              </a:spcBef>
              <a:spcAft>
                <a:spcPts val="45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0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0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0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Google Shape;50;p41"/>
          <p:cNvCxnSpPr/>
          <p:nvPr/>
        </p:nvCxnSpPr>
        <p:spPr>
          <a:xfrm>
            <a:off x="1047127" y="1816100"/>
            <a:ext cx="7055474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41"/>
          <p:cNvSpPr txBox="1"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1"/>
          <p:cNvSpPr txBox="1">
            <a:spLocks noGrp="1"/>
          </p:cNvSpPr>
          <p:nvPr>
            <p:ph type="body" idx="1"/>
          </p:nvPr>
        </p:nvSpPr>
        <p:spPr>
          <a:xfrm>
            <a:off x="973836" y="1920240"/>
            <a:ext cx="3538728" cy="248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450"/>
              </a:spcBef>
              <a:spcAft>
                <a:spcPts val="45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41"/>
          <p:cNvSpPr txBox="1">
            <a:spLocks noGrp="1"/>
          </p:cNvSpPr>
          <p:nvPr>
            <p:ph type="body" idx="2"/>
          </p:nvPr>
        </p:nvSpPr>
        <p:spPr>
          <a:xfrm>
            <a:off x="4636008" y="1920240"/>
            <a:ext cx="3538728" cy="248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450"/>
              </a:spcBef>
              <a:spcAft>
                <a:spcPts val="45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41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1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1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3"/>
          <p:cNvSpPr txBox="1"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  <a:defRPr sz="33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3"/>
          <p:cNvSpPr txBox="1"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553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138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1208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43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3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3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  <p:cxnSp>
        <p:nvCxnSpPr>
          <p:cNvPr id="63" name="Google Shape;63;p43"/>
          <p:cNvCxnSpPr/>
          <p:nvPr/>
        </p:nvCxnSpPr>
        <p:spPr>
          <a:xfrm>
            <a:off x="1509542" y="2782939"/>
            <a:ext cx="6122535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4"/>
          <p:cNvSpPr txBox="1"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4"/>
          <p:cNvSpPr txBox="1"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04"/>
              </a:spcBef>
              <a:spcAft>
                <a:spcPts val="0"/>
              </a:spcAft>
              <a:buSzPts val="2415"/>
              <a:buNone/>
              <a:defRPr sz="21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725"/>
              <a:buNone/>
              <a:defRPr sz="1500" b="1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1553"/>
              <a:buNone/>
              <a:defRPr sz="1350" b="1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380"/>
              <a:buNone/>
              <a:defRPr sz="1200" b="1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380"/>
              <a:buNone/>
              <a:defRPr sz="1200" b="1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1380"/>
              <a:buNone/>
              <a:defRPr sz="1200" b="1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1380"/>
              <a:buNone/>
              <a:defRPr sz="1200" b="1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1380"/>
              <a:buNone/>
              <a:defRPr sz="1200" b="1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1380"/>
              <a:buNone/>
              <a:defRPr sz="1200" b="1"/>
            </a:lvl9pPr>
          </a:lstStyle>
          <a:p>
            <a:endParaRPr/>
          </a:p>
        </p:txBody>
      </p:sp>
      <p:sp>
        <p:nvSpPr>
          <p:cNvPr id="67" name="Google Shape;67;p44"/>
          <p:cNvSpPr txBox="1">
            <a:spLocks noGrp="1"/>
          </p:cNvSpPr>
          <p:nvPr>
            <p:ph type="body" idx="2"/>
          </p:nvPr>
        </p:nvSpPr>
        <p:spPr>
          <a:xfrm>
            <a:off x="971550" y="2432447"/>
            <a:ext cx="3538728" cy="1974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450"/>
              </a:spcBef>
              <a:spcAft>
                <a:spcPts val="45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44"/>
          <p:cNvSpPr txBox="1">
            <a:spLocks noGrp="1"/>
          </p:cNvSpPr>
          <p:nvPr>
            <p:ph type="body" idx="3"/>
          </p:nvPr>
        </p:nvSpPr>
        <p:spPr>
          <a:xfrm>
            <a:off x="4635503" y="1993900"/>
            <a:ext cx="3538728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04"/>
              </a:spcBef>
              <a:spcAft>
                <a:spcPts val="0"/>
              </a:spcAft>
              <a:buSzPts val="2415"/>
              <a:buNone/>
              <a:defRPr sz="21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450"/>
              </a:spcBef>
              <a:spcAft>
                <a:spcPts val="0"/>
              </a:spcAft>
              <a:buSzPts val="1725"/>
              <a:buNone/>
              <a:defRPr sz="1500" b="1"/>
            </a:lvl2pPr>
            <a:lvl3pPr marL="1371600" lvl="2" indent="-228600" algn="l">
              <a:spcBef>
                <a:spcPts val="450"/>
              </a:spcBef>
              <a:spcAft>
                <a:spcPts val="0"/>
              </a:spcAft>
              <a:buSzPts val="1553"/>
              <a:buNone/>
              <a:defRPr sz="1350" b="1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380"/>
              <a:buNone/>
              <a:defRPr sz="1200" b="1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380"/>
              <a:buNone/>
              <a:defRPr sz="1200" b="1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1380"/>
              <a:buNone/>
              <a:defRPr sz="1200" b="1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1380"/>
              <a:buNone/>
              <a:defRPr sz="1200" b="1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1380"/>
              <a:buNone/>
              <a:defRPr sz="1200" b="1"/>
            </a:lvl8pPr>
            <a:lvl9pPr marL="4114800" lvl="8" indent="-228600" algn="l">
              <a:spcBef>
                <a:spcPts val="450"/>
              </a:spcBef>
              <a:spcAft>
                <a:spcPts val="450"/>
              </a:spcAft>
              <a:buSzPts val="1380"/>
              <a:buNone/>
              <a:defRPr sz="1200" b="1"/>
            </a:lvl9pPr>
          </a:lstStyle>
          <a:p>
            <a:endParaRPr/>
          </a:p>
        </p:txBody>
      </p:sp>
      <p:sp>
        <p:nvSpPr>
          <p:cNvPr id="69" name="Google Shape;69;p44"/>
          <p:cNvSpPr txBox="1">
            <a:spLocks noGrp="1"/>
          </p:cNvSpPr>
          <p:nvPr>
            <p:ph type="body" idx="4"/>
          </p:nvPr>
        </p:nvSpPr>
        <p:spPr>
          <a:xfrm>
            <a:off x="4635503" y="2432447"/>
            <a:ext cx="3538728" cy="1974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450"/>
              </a:spcBef>
              <a:spcAft>
                <a:spcPts val="45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44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4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4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  <p:cxnSp>
        <p:nvCxnSpPr>
          <p:cNvPr id="73" name="Google Shape;73;p44"/>
          <p:cNvCxnSpPr/>
          <p:nvPr/>
        </p:nvCxnSpPr>
        <p:spPr>
          <a:xfrm>
            <a:off x="1047127" y="1816100"/>
            <a:ext cx="7055474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5"/>
          <p:cNvSpPr txBox="1"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5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5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5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Garamond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  <p:cxnSp>
        <p:nvCxnSpPr>
          <p:cNvPr id="79" name="Google Shape;79;p45"/>
          <p:cNvCxnSpPr/>
          <p:nvPr/>
        </p:nvCxnSpPr>
        <p:spPr>
          <a:xfrm>
            <a:off x="1047127" y="1816100"/>
            <a:ext cx="7055474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33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7" name="Google Shape;7;p33" descr="HD-PanelContent.png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8;p33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" name="Google Shape;9;p33" descr="HDRibbonContent-UniformTrim.png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0;p33" descr="HDRibbonContent-UniformTrim.png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1;p33"/>
          <p:cNvSpPr txBox="1"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Garamond"/>
              <a:buNone/>
              <a:defRPr sz="33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0045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38137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725"/>
              <a:buFont typeface="Arial"/>
              <a:buChar char="•"/>
              <a:defRPr sz="15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27183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553"/>
              <a:buFont typeface="Arial"/>
              <a:buChar char="•"/>
              <a:defRPr sz="135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16230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38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05276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8"/>
              <a:buFont typeface="Arial"/>
              <a:buChar char="•"/>
              <a:defRPr sz="105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05276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8"/>
              <a:buFont typeface="Arial"/>
              <a:buChar char="•"/>
              <a:defRPr sz="105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3200400" marR="0" lvl="6" indent="-305276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8"/>
              <a:buFont typeface="Arial"/>
              <a:buChar char="•"/>
              <a:defRPr sz="105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3657600" marR="0" lvl="7" indent="-305276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8"/>
              <a:buFont typeface="Arial"/>
              <a:buChar char="•"/>
              <a:defRPr sz="105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4114800" marR="0" lvl="8" indent="-305276" algn="l" rtl="0"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SzPts val="1208"/>
              <a:buFont typeface="Arial"/>
              <a:buChar char="•"/>
              <a:defRPr sz="105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4" name="Google Shape;14;p33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5" name="Google Shape;15;p33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35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159" name="Google Shape;159;p35" descr="HD-PanelContent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35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1" name="Google Shape;161;p35" descr="HDRibbonContent-UniformTrim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35" descr="HDRibbonContent-UniformTrim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300"/>
              <a:buFont typeface="Garamond"/>
              <a:buNone/>
              <a:defRPr sz="33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35"/>
          <p:cNvSpPr txBox="1"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0045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Arial"/>
              <a:buChar char="•"/>
              <a:defRPr sz="18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38137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725"/>
              <a:buFont typeface="Arial"/>
              <a:buChar char="•"/>
              <a:defRPr sz="15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27183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553"/>
              <a:buFont typeface="Arial"/>
              <a:buChar char="•"/>
              <a:defRPr sz="135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16230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380"/>
              <a:buFont typeface="Arial"/>
              <a:buChar char="•"/>
              <a:defRPr sz="12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05276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8"/>
              <a:buFont typeface="Arial"/>
              <a:buChar char="•"/>
              <a:defRPr sz="105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05276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8"/>
              <a:buFont typeface="Arial"/>
              <a:buChar char="•"/>
              <a:defRPr sz="105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3200400" marR="0" lvl="6" indent="-305276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8"/>
              <a:buFont typeface="Arial"/>
              <a:buChar char="•"/>
              <a:defRPr sz="105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3657600" marR="0" lvl="7" indent="-305276" algn="l" rtl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ts val="1208"/>
              <a:buFont typeface="Arial"/>
              <a:buChar char="•"/>
              <a:defRPr sz="105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4114800" marR="0" lvl="8" indent="-305276" algn="l" rtl="0">
              <a:spcBef>
                <a:spcPts val="450"/>
              </a:spcBef>
              <a:spcAft>
                <a:spcPts val="450"/>
              </a:spcAft>
              <a:buClr>
                <a:schemeClr val="accent1"/>
              </a:buClr>
              <a:buSzPts val="1208"/>
              <a:buFont typeface="Arial"/>
              <a:buChar char="•"/>
              <a:defRPr sz="105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65" name="Google Shape;165;p35"/>
          <p:cNvSpPr txBox="1">
            <a:spLocks noGrp="1"/>
          </p:cNvSpPr>
          <p:nvPr>
            <p:ph type="dt" idx="10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ftr" idx="11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67" name="Google Shape;167;p35"/>
          <p:cNvSpPr txBox="1">
            <a:spLocks noGrp="1"/>
          </p:cNvSpPr>
          <p:nvPr>
            <p:ph type="sldNum" idx="12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Garamond"/>
              <a:buNone/>
              <a:defRPr sz="75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jpg"/><Relationship Id="rId7" Type="http://schemas.openxmlformats.org/officeDocument/2006/relationships/hyperlink" Target="https://es-academic.com/dic.nsf/eswiki/514921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-academic.com/dic.nsf/eswiki/396853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3.png"/><Relationship Id="rId10" Type="http://schemas.openxmlformats.org/officeDocument/2006/relationships/image" Target="../media/image48.png"/><Relationship Id="rId4" Type="http://schemas.openxmlformats.org/officeDocument/2006/relationships/image" Target="../media/image2.png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mong.es/wiki/Observational_astronomy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hmong.es/wiki/Brightness" TargetMode="External"/><Relationship Id="rId4" Type="http://schemas.openxmlformats.org/officeDocument/2006/relationships/hyperlink" Target="https://hmong.es/wiki/Astronomical_surve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alerce.science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" descr="Páginas impresas a color"/>
          <p:cNvPicPr preferRelativeResize="0"/>
          <p:nvPr/>
        </p:nvPicPr>
        <p:blipFill rotWithShape="1">
          <a:blip r:embed="rId4">
            <a:alphaModFix/>
          </a:blip>
          <a:srcRect b="15731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"/>
          <p:cNvSpPr/>
          <p:nvPr/>
        </p:nvSpPr>
        <p:spPr>
          <a:xfrm>
            <a:off x="1651962" y="1058261"/>
            <a:ext cx="5856119" cy="3077970"/>
          </a:xfrm>
          <a:prstGeom prst="rect">
            <a:avLst/>
          </a:prstGeom>
          <a:blipFill rotWithShape="1">
            <a:blip r:embed="rId5">
              <a:alphaModFix amt="86000"/>
            </a:blip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90" name="Google Shape;190;p1"/>
          <p:cNvSpPr/>
          <p:nvPr/>
        </p:nvSpPr>
        <p:spPr>
          <a:xfrm>
            <a:off x="1746249" y="1155698"/>
            <a:ext cx="5657851" cy="2876551"/>
          </a:xfrm>
          <a:prstGeom prst="rect">
            <a:avLst/>
          </a:prstGeom>
          <a:noFill/>
          <a:ln w="158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1"/>
          <p:cNvGrpSpPr/>
          <p:nvPr/>
        </p:nvGrpSpPr>
        <p:grpSpPr>
          <a:xfrm>
            <a:off x="0" y="2342727"/>
            <a:ext cx="9173373" cy="494744"/>
            <a:chOff x="-16934" y="3123631"/>
            <a:chExt cx="12231160" cy="659658"/>
          </a:xfrm>
        </p:grpSpPr>
        <p:sp>
          <p:nvSpPr>
            <p:cNvPr id="192" name="Google Shape;192;p1"/>
            <p:cNvSpPr/>
            <p:nvPr/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dk2">
                <a:alpha val="5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193" name="Google Shape;193;p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1"/>
            <p:cNvSpPr/>
            <p:nvPr/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dk2">
                <a:alpha val="5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195" name="Google Shape;195;p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6" name="Google Shape;196;p1"/>
          <p:cNvSpPr txBox="1">
            <a:spLocks noGrp="1"/>
          </p:cNvSpPr>
          <p:nvPr>
            <p:ph type="ctrTitle"/>
          </p:nvPr>
        </p:nvSpPr>
        <p:spPr>
          <a:xfrm>
            <a:off x="2019298" y="1403348"/>
            <a:ext cx="5111752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400"/>
              <a:buFont typeface="Garamond"/>
              <a:buNone/>
            </a:pPr>
            <a:r>
              <a:rPr lang="es-CL" sz="3400"/>
              <a:t>Catálogos y efectos de selección</a:t>
            </a:r>
            <a:endParaRPr/>
          </a:p>
        </p:txBody>
      </p:sp>
      <p:sp>
        <p:nvSpPr>
          <p:cNvPr id="197" name="Google Shape;197;p1"/>
          <p:cNvSpPr txBox="1">
            <a:spLocks noGrp="1"/>
          </p:cNvSpPr>
          <p:nvPr>
            <p:ph type="subTitle" idx="1"/>
          </p:nvPr>
        </p:nvSpPr>
        <p:spPr>
          <a:xfrm>
            <a:off x="2019298" y="2743197"/>
            <a:ext cx="5111752" cy="99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SzPts val="1725"/>
              <a:buNone/>
            </a:pPr>
            <a:r>
              <a:rPr lang="es-CL" dirty="0"/>
              <a:t>           Josemanuel Escobar -  Felipe Jaque - Gabriel Olivares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1725"/>
            </a:pPr>
            <a:r>
              <a:rPr lang="es-CL" dirty="0"/>
              <a:t>Profesor Eloy Alvarado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SzPts val="1725"/>
              <a:buNone/>
            </a:pPr>
            <a:endParaRPr dirty="0"/>
          </a:p>
        </p:txBody>
      </p:sp>
      <p:cxnSp>
        <p:nvCxnSpPr>
          <p:cNvPr id="198" name="Google Shape;198;p1"/>
          <p:cNvCxnSpPr/>
          <p:nvPr/>
        </p:nvCxnSpPr>
        <p:spPr>
          <a:xfrm>
            <a:off x="2019299" y="2641598"/>
            <a:ext cx="5111751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9" name="Google Shape;199;p1" descr="Text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056" y="62507"/>
            <a:ext cx="1483616" cy="676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10"/>
          <p:cNvGrpSpPr/>
          <p:nvPr/>
        </p:nvGrpSpPr>
        <p:grpSpPr>
          <a:xfrm>
            <a:off x="-12700" y="0"/>
            <a:ext cx="9173369" cy="5142160"/>
            <a:chOff x="-16934" y="0"/>
            <a:chExt cx="12231160" cy="6856214"/>
          </a:xfrm>
        </p:grpSpPr>
        <p:pic>
          <p:nvPicPr>
            <p:cNvPr id="284" name="Google Shape;284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Google Shape;285;p10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6" name="Google Shape;286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88" name="Google Shape;288;p10"/>
          <p:cNvCxnSpPr/>
          <p:nvPr/>
        </p:nvCxnSpPr>
        <p:spPr>
          <a:xfrm>
            <a:off x="2019299" y="2641598"/>
            <a:ext cx="5111751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9" name="Google Shape;289;p10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290" name="Google Shape;290;p10"/>
          <p:cNvGrpSpPr/>
          <p:nvPr/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291" name="Google Shape;291;p1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10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3" name="Google Shape;293;p1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1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10"/>
          <p:cNvSpPr txBox="1"/>
          <p:nvPr/>
        </p:nvSpPr>
        <p:spPr>
          <a:xfrm>
            <a:off x="6009967" y="781050"/>
            <a:ext cx="2309255" cy="175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</a:pPr>
            <a:r>
              <a:rPr lang="es-CL" sz="5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Surveys</a:t>
            </a:r>
            <a:endParaRPr/>
          </a:p>
        </p:txBody>
      </p:sp>
      <p:sp>
        <p:nvSpPr>
          <p:cNvPr id="296" name="Google Shape;296;p10"/>
          <p:cNvSpPr/>
          <p:nvPr/>
        </p:nvSpPr>
        <p:spPr>
          <a:xfrm>
            <a:off x="819483" y="819150"/>
            <a:ext cx="4824097" cy="3528822"/>
          </a:xfrm>
          <a:prstGeom prst="rect">
            <a:avLst/>
          </a:prstGeom>
          <a:solidFill>
            <a:schemeClr val="lt1"/>
          </a:solidFill>
          <a:ln w="571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97" name="Google Shape;297;p10" descr="Imagen que contiene agua&#10;&#10;Descripción generada automáticamente"/>
          <p:cNvPicPr preferRelativeResize="0"/>
          <p:nvPr/>
        </p:nvPicPr>
        <p:blipFill rotWithShape="1">
          <a:blip r:embed="rId8">
            <a:alphaModFix/>
          </a:blip>
          <a:srcRect t="15614" b="28814"/>
          <a:stretch/>
        </p:blipFill>
        <p:spPr>
          <a:xfrm>
            <a:off x="944293" y="940308"/>
            <a:ext cx="4574381" cy="169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0"/>
          <p:cNvPicPr preferRelativeResize="0"/>
          <p:nvPr/>
        </p:nvPicPr>
        <p:blipFill rotWithShape="1">
          <a:blip r:embed="rId9">
            <a:alphaModFix/>
          </a:blip>
          <a:srcRect r="2" b="29762"/>
          <a:stretch/>
        </p:blipFill>
        <p:spPr>
          <a:xfrm>
            <a:off x="944388" y="2632328"/>
            <a:ext cx="4574286" cy="15904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10"/>
          <p:cNvCxnSpPr/>
          <p:nvPr/>
        </p:nvCxnSpPr>
        <p:spPr>
          <a:xfrm>
            <a:off x="5999573" y="2632329"/>
            <a:ext cx="2306233" cy="9269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1" descr="ALER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7998" y="1362352"/>
            <a:ext cx="4588004" cy="206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2"/>
          <p:cNvSpPr txBox="1"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900"/>
              <a:buFont typeface="Garamond"/>
              <a:buNone/>
            </a:pPr>
            <a:r>
              <a:rPr lang="es-CL" sz="3900"/>
              <a:t>ALeRCE</a:t>
            </a:r>
            <a:endParaRPr/>
          </a:p>
        </p:txBody>
      </p:sp>
      <p:grpSp>
        <p:nvGrpSpPr>
          <p:cNvPr id="310" name="Google Shape;310;p12"/>
          <p:cNvGrpSpPr/>
          <p:nvPr/>
        </p:nvGrpSpPr>
        <p:grpSpPr>
          <a:xfrm>
            <a:off x="828883" y="1893023"/>
            <a:ext cx="7816975" cy="2759341"/>
            <a:chOff x="949907" y="15992"/>
            <a:chExt cx="7816975" cy="2759341"/>
          </a:xfrm>
        </p:grpSpPr>
        <p:sp>
          <p:nvSpPr>
            <p:cNvPr id="311" name="Google Shape;311;p12"/>
            <p:cNvSpPr/>
            <p:nvPr/>
          </p:nvSpPr>
          <p:spPr>
            <a:xfrm rot="5400000">
              <a:off x="1874500" y="815539"/>
              <a:ext cx="721274" cy="821145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solidFill>
              <a:srgbClr val="CDD3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993199" y="15992"/>
              <a:ext cx="2594614" cy="849901"/>
            </a:xfrm>
            <a:prstGeom prst="roundRect">
              <a:avLst>
                <a:gd name="adj" fmla="val 16670"/>
              </a:avLst>
            </a:prstGeom>
            <a:solidFill>
              <a:srgbClr val="8299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2"/>
            <p:cNvSpPr/>
            <p:nvPr/>
          </p:nvSpPr>
          <p:spPr>
            <a:xfrm>
              <a:off x="3768197" y="137358"/>
              <a:ext cx="2443751" cy="686927"/>
            </a:xfrm>
            <a:prstGeom prst="rect">
              <a:avLst/>
            </a:prstGeom>
            <a:noFill/>
            <a:ln w="9525" cap="flat" cmpd="sng">
              <a:solidFill>
                <a:schemeClr val="dk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2"/>
            <p:cNvSpPr txBox="1"/>
            <p:nvPr/>
          </p:nvSpPr>
          <p:spPr>
            <a:xfrm>
              <a:off x="7013263" y="2006918"/>
              <a:ext cx="1753619" cy="6869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Garamond"/>
                <a:buChar char="•"/>
              </a:pPr>
              <a:r>
                <a:rPr lang="es-CL" sz="1700" b="0" i="0" u="none" strike="noStrike" cap="none" dirty="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Nueva instrumentación astronómica.</a:t>
              </a:r>
              <a:endParaRPr dirty="0"/>
            </a:p>
          </p:txBody>
        </p:sp>
        <p:sp>
          <p:nvSpPr>
            <p:cNvPr id="316" name="Google Shape;316;p12"/>
            <p:cNvSpPr/>
            <p:nvPr/>
          </p:nvSpPr>
          <p:spPr>
            <a:xfrm rot="5400000">
              <a:off x="3671846" y="1770259"/>
              <a:ext cx="721274" cy="821145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solidFill>
              <a:srgbClr val="CDD3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2"/>
            <p:cNvSpPr/>
            <p:nvPr/>
          </p:nvSpPr>
          <p:spPr>
            <a:xfrm>
              <a:off x="2705758" y="970712"/>
              <a:ext cx="2764189" cy="849901"/>
            </a:xfrm>
            <a:prstGeom prst="roundRect">
              <a:avLst>
                <a:gd name="adj" fmla="val 16670"/>
              </a:avLst>
            </a:prstGeom>
            <a:solidFill>
              <a:srgbClr val="8299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2"/>
            <p:cNvSpPr txBox="1"/>
            <p:nvPr/>
          </p:nvSpPr>
          <p:spPr>
            <a:xfrm>
              <a:off x="949907" y="97366"/>
              <a:ext cx="2681197" cy="766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Garamond"/>
                <a:buNone/>
              </a:pPr>
              <a:r>
                <a:rPr lang="es-CL" sz="2200" b="0" i="0" u="none" strike="noStrike" cap="none" dirty="0">
                  <a:solidFill>
                    <a:schemeClr val="lt1"/>
                  </a:solidFill>
                  <a:latin typeface="Garamond"/>
                  <a:ea typeface="Garamond"/>
                  <a:cs typeface="Garamond"/>
                  <a:sym typeface="Garamond"/>
                </a:rPr>
                <a:t>Nueva generación de telescopios</a:t>
              </a:r>
              <a:endParaRPr dirty="0"/>
            </a:p>
          </p:txBody>
        </p:sp>
        <p:sp>
          <p:nvSpPr>
            <p:cNvPr id="319" name="Google Shape;319;p12"/>
            <p:cNvSpPr/>
            <p:nvPr/>
          </p:nvSpPr>
          <p:spPr>
            <a:xfrm>
              <a:off x="5826083" y="1044790"/>
              <a:ext cx="883094" cy="686927"/>
            </a:xfrm>
            <a:prstGeom prst="rect">
              <a:avLst/>
            </a:prstGeom>
            <a:noFill/>
            <a:ln w="9525" cap="flat" cmpd="sng">
              <a:solidFill>
                <a:schemeClr val="dk1">
                  <a:alpha val="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2"/>
            <p:cNvSpPr/>
            <p:nvPr/>
          </p:nvSpPr>
          <p:spPr>
            <a:xfrm>
              <a:off x="4418317" y="1925432"/>
              <a:ext cx="2508697" cy="849901"/>
            </a:xfrm>
            <a:prstGeom prst="roundRect">
              <a:avLst>
                <a:gd name="adj" fmla="val 16670"/>
              </a:avLst>
            </a:prstGeom>
            <a:solidFill>
              <a:srgbClr val="8299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2"/>
            <p:cNvSpPr txBox="1"/>
            <p:nvPr/>
          </p:nvSpPr>
          <p:spPr>
            <a:xfrm>
              <a:off x="2874999" y="1000066"/>
              <a:ext cx="2425705" cy="766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Garamond"/>
                <a:buNone/>
              </a:pPr>
              <a:r>
                <a:rPr lang="es-CL" sz="2200" b="0" i="0" u="none" strike="noStrike" cap="none" dirty="0">
                  <a:solidFill>
                    <a:schemeClr val="lt1"/>
                  </a:solidFill>
                  <a:latin typeface="Garamond"/>
                  <a:ea typeface="Garamond"/>
                  <a:cs typeface="Garamond"/>
                  <a:sym typeface="Garamond"/>
                </a:rPr>
                <a:t>Alertas astronómicas</a:t>
              </a:r>
              <a:endParaRPr dirty="0"/>
            </a:p>
          </p:txBody>
        </p:sp>
      </p:grpSp>
      <p:pic>
        <p:nvPicPr>
          <p:cNvPr id="322" name="Google Shape;322;p12" descr="Tex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7421" y="2701316"/>
            <a:ext cx="1490294" cy="96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2" descr="Motor de un carro&#10;&#10;Descripción generada automáticamente con confianza baj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6427" y="1546133"/>
            <a:ext cx="1331355" cy="12271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8;p12">
            <a:extLst>
              <a:ext uri="{FF2B5EF4-FFF2-40B4-BE49-F238E27FC236}">
                <a16:creationId xmlns:a16="http://schemas.microsoft.com/office/drawing/2014/main" id="{8451DE88-AF9B-E84D-DEF7-F7005149E079}"/>
              </a:ext>
            </a:extLst>
          </p:cNvPr>
          <p:cNvSpPr txBox="1"/>
          <p:nvPr/>
        </p:nvSpPr>
        <p:spPr>
          <a:xfrm>
            <a:off x="4211042" y="3846624"/>
            <a:ext cx="2681197" cy="766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Garamond"/>
              <a:buNone/>
            </a:pPr>
            <a:r>
              <a:rPr lang="es-CL" sz="2200" b="0" i="0" u="none" strike="noStrike" cap="none" dirty="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Broker Astronómico</a:t>
            </a:r>
            <a:endParaRPr lang="es-CL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3"/>
          <p:cNvSpPr txBox="1">
            <a:spLocks noGrp="1"/>
          </p:cNvSpPr>
          <p:nvPr>
            <p:ph type="body" idx="1"/>
          </p:nvPr>
        </p:nvSpPr>
        <p:spPr>
          <a:xfrm>
            <a:off x="973836" y="1920240"/>
            <a:ext cx="3538728" cy="248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14313" lvl="0" indent="-214313" algn="l" rtl="0"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r>
              <a:rPr lang="es-CL" dirty="0"/>
              <a:t>Usando el cliente.</a:t>
            </a:r>
            <a:endParaRPr dirty="0"/>
          </a:p>
        </p:txBody>
      </p:sp>
      <p:sp>
        <p:nvSpPr>
          <p:cNvPr id="329" name="Google Shape;329;p13"/>
          <p:cNvSpPr txBox="1">
            <a:spLocks noGrp="1"/>
          </p:cNvSpPr>
          <p:nvPr>
            <p:ph type="body" idx="2"/>
          </p:nvPr>
        </p:nvSpPr>
        <p:spPr>
          <a:xfrm>
            <a:off x="4636008" y="1920240"/>
            <a:ext cx="3538728" cy="248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14313" lvl="0" indent="-214313" algn="l" rtl="0"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r>
              <a:rPr lang="es-CL"/>
              <a:t>Usando la conexión directa con la base de datos.</a:t>
            </a:r>
            <a:endParaRPr/>
          </a:p>
        </p:txBody>
      </p:sp>
      <p:sp>
        <p:nvSpPr>
          <p:cNvPr id="330" name="Google Shape;330;p13"/>
          <p:cNvSpPr txBox="1"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900"/>
              <a:buFont typeface="Garamond"/>
              <a:buNone/>
            </a:pPr>
            <a:r>
              <a:rPr lang="es-CL" sz="3900"/>
              <a:t>ALeRCE</a:t>
            </a:r>
            <a:endParaRPr/>
          </a:p>
        </p:txBody>
      </p:sp>
      <p:pic>
        <p:nvPicPr>
          <p:cNvPr id="331" name="Google Shape;331;p13" descr="Logotipo&#10;&#10;Descripción generada automáticamente con confianza baj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7221" y="2571750"/>
            <a:ext cx="3031958" cy="170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3" descr="Icon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52634" y="2571750"/>
            <a:ext cx="1705476" cy="170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38" name="Google Shape;338;p14"/>
          <p:cNvPicPr preferRelativeResize="0"/>
          <p:nvPr/>
        </p:nvPicPr>
        <p:blipFill rotWithShape="1">
          <a:blip r:embed="rId3">
            <a:alphaModFix amt="50000"/>
          </a:blip>
          <a:srcRect b="25000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4"/>
          <p:cNvSpPr txBox="1">
            <a:spLocks noGrp="1"/>
          </p:cNvSpPr>
          <p:nvPr>
            <p:ph type="ctrTitle"/>
          </p:nvPr>
        </p:nvSpPr>
        <p:spPr>
          <a:xfrm>
            <a:off x="2019298" y="1403348"/>
            <a:ext cx="5111752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aramond"/>
              <a:buNone/>
            </a:pPr>
            <a:r>
              <a:rPr lang="es-CL">
                <a:solidFill>
                  <a:srgbClr val="FFFFFF"/>
                </a:solidFill>
              </a:rPr>
              <a:t>Usando el cliente  </a:t>
            </a:r>
            <a:endParaRPr/>
          </a:p>
        </p:txBody>
      </p:sp>
      <p:cxnSp>
        <p:nvCxnSpPr>
          <p:cNvPr id="340" name="Google Shape;340;p14"/>
          <p:cNvCxnSpPr/>
          <p:nvPr/>
        </p:nvCxnSpPr>
        <p:spPr>
          <a:xfrm>
            <a:off x="2774949" y="2632956"/>
            <a:ext cx="3840480" cy="0"/>
          </a:xfrm>
          <a:prstGeom prst="straightConnector1">
            <a:avLst/>
          </a:prstGeom>
          <a:noFill/>
          <a:ln w="158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15" descr="Imagen que contiene naranja, foto, oscuro, monito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7683" y="1320489"/>
            <a:ext cx="2762333" cy="473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5" descr="Flecha derecha con relleno sólid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1400" y="752984"/>
            <a:ext cx="984723" cy="87643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5"/>
          <p:cNvSpPr/>
          <p:nvPr/>
        </p:nvSpPr>
        <p:spPr>
          <a:xfrm>
            <a:off x="0" y="2064696"/>
            <a:ext cx="5674724" cy="56999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48" name="Google Shape;348;p15"/>
          <p:cNvSpPr/>
          <p:nvPr/>
        </p:nvSpPr>
        <p:spPr>
          <a:xfrm>
            <a:off x="3334862" y="0"/>
            <a:ext cx="68580" cy="209169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49" name="Google Shape;349;p15" descr="Texto, Logotip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419" y="1045845"/>
            <a:ext cx="2035943" cy="342082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5"/>
          <p:cNvSpPr/>
          <p:nvPr/>
        </p:nvSpPr>
        <p:spPr>
          <a:xfrm>
            <a:off x="5675109" y="0"/>
            <a:ext cx="6858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51" name="Google Shape;351;p15"/>
          <p:cNvSpPr/>
          <p:nvPr/>
        </p:nvSpPr>
        <p:spPr>
          <a:xfrm>
            <a:off x="5674724" y="2897241"/>
            <a:ext cx="3469276" cy="6171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52" name="Google Shape;352;p15" descr="Text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3871" y="2312092"/>
            <a:ext cx="4777988" cy="207842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353" name="Google Shape;353;p15" descr="Flecha derecha con relleno sólid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6686487" y="3372366"/>
            <a:ext cx="984723" cy="876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16" descr="Imagen que contiene Aplicación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3627" y="2893629"/>
            <a:ext cx="2576742" cy="165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6" descr="Interfaz de usuario gráfica&#10;&#10;Descripción generada automáticamente con confianza m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536" y="1160687"/>
            <a:ext cx="7962923" cy="165641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6"/>
          <p:cNvSpPr txBox="1"/>
          <p:nvPr/>
        </p:nvSpPr>
        <p:spPr>
          <a:xfrm>
            <a:off x="1261166" y="497808"/>
            <a:ext cx="6779970" cy="66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900"/>
              <a:buFont typeface="Garamond"/>
              <a:buNone/>
            </a:pPr>
            <a:r>
              <a:rPr lang="es-CL" sz="39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Resultado</a:t>
            </a:r>
            <a:endParaRPr sz="3900" b="0" i="0" u="none" strike="noStrike" cap="none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17" descr="Texto, Chat o mensaje de tex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2059" y="824296"/>
            <a:ext cx="6979882" cy="3494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18" descr="Interfaz de usuario gráfica&#10;&#10;Descripción generada automáticamente con confianza m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273" y="1066359"/>
            <a:ext cx="7943413" cy="176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8" descr="Imagen que contiene Tabl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63835" y="2881705"/>
            <a:ext cx="3830288" cy="1763987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18"/>
          <p:cNvSpPr txBox="1"/>
          <p:nvPr/>
        </p:nvSpPr>
        <p:spPr>
          <a:xfrm>
            <a:off x="1261166" y="497808"/>
            <a:ext cx="6779970" cy="66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900"/>
              <a:buFont typeface="Garamond"/>
              <a:buNone/>
            </a:pPr>
            <a:r>
              <a:rPr lang="es-CL" sz="39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Resultado</a:t>
            </a:r>
            <a:endParaRPr sz="3900" b="0" i="0" u="none" strike="noStrike" cap="none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78" name="Google Shape;378;p19"/>
          <p:cNvPicPr preferRelativeResize="0"/>
          <p:nvPr/>
        </p:nvPicPr>
        <p:blipFill rotWithShape="1">
          <a:blip r:embed="rId3">
            <a:alphaModFix amt="50000"/>
          </a:blip>
          <a:srcRect b="25000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19"/>
          <p:cNvSpPr txBox="1">
            <a:spLocks noGrp="1"/>
          </p:cNvSpPr>
          <p:nvPr>
            <p:ph type="ctrTitle"/>
          </p:nvPr>
        </p:nvSpPr>
        <p:spPr>
          <a:xfrm>
            <a:off x="2019298" y="1403348"/>
            <a:ext cx="5111752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Garamond"/>
              <a:buNone/>
            </a:pPr>
            <a:r>
              <a:rPr lang="es-CL" sz="3400">
                <a:solidFill>
                  <a:srgbClr val="FFFFFF"/>
                </a:solidFill>
              </a:rPr>
              <a:t>Usando la conexión directa con la base de datos</a:t>
            </a:r>
            <a:endParaRPr/>
          </a:p>
        </p:txBody>
      </p:sp>
      <p:cxnSp>
        <p:nvCxnSpPr>
          <p:cNvPr id="380" name="Google Shape;380;p19"/>
          <p:cNvCxnSpPr/>
          <p:nvPr/>
        </p:nvCxnSpPr>
        <p:spPr>
          <a:xfrm>
            <a:off x="2774949" y="2632956"/>
            <a:ext cx="3840480" cy="0"/>
          </a:xfrm>
          <a:prstGeom prst="straightConnector1">
            <a:avLst/>
          </a:prstGeom>
          <a:noFill/>
          <a:ln w="158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"/>
          <p:cNvGrpSpPr/>
          <p:nvPr/>
        </p:nvGrpSpPr>
        <p:grpSpPr>
          <a:xfrm>
            <a:off x="-12700" y="0"/>
            <a:ext cx="9173369" cy="5142160"/>
            <a:chOff x="-16934" y="0"/>
            <a:chExt cx="12231160" cy="6856214"/>
          </a:xfrm>
        </p:grpSpPr>
        <p:pic>
          <p:nvPicPr>
            <p:cNvPr id="205" name="Google Shape;205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p2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7" name="Google Shape;207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09" name="Google Shape;209;p2"/>
          <p:cNvCxnSpPr/>
          <p:nvPr/>
        </p:nvCxnSpPr>
        <p:spPr>
          <a:xfrm>
            <a:off x="2019299" y="2641598"/>
            <a:ext cx="5111751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0" name="Google Shape;2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11" name="Google Shape;211;p2" descr="Una vista superior de libros con diferentes colores de portada"/>
          <p:cNvPicPr preferRelativeResize="0"/>
          <p:nvPr/>
        </p:nvPicPr>
        <p:blipFill rotWithShape="1">
          <a:blip r:embed="rId5">
            <a:alphaModFix amt="50000"/>
          </a:blip>
          <a:srcRect t="24187" b="19563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"/>
          <p:cNvSpPr txBox="1">
            <a:spLocks noGrp="1"/>
          </p:cNvSpPr>
          <p:nvPr>
            <p:ph type="title"/>
          </p:nvPr>
        </p:nvSpPr>
        <p:spPr>
          <a:xfrm>
            <a:off x="1535775" y="1414259"/>
            <a:ext cx="6070067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aramond"/>
              <a:buNone/>
            </a:pPr>
            <a:r>
              <a:rPr lang="es-CL" sz="5500">
                <a:solidFill>
                  <a:srgbClr val="FFFFFF"/>
                </a:solidFill>
              </a:rPr>
              <a:t>¿Qué es un catálogo?</a:t>
            </a:r>
            <a:endParaRPr/>
          </a:p>
        </p:txBody>
      </p:sp>
      <p:cxnSp>
        <p:nvCxnSpPr>
          <p:cNvPr id="213" name="Google Shape;213;p2"/>
          <p:cNvCxnSpPr/>
          <p:nvPr/>
        </p:nvCxnSpPr>
        <p:spPr>
          <a:xfrm>
            <a:off x="2774949" y="2632956"/>
            <a:ext cx="3840480" cy="0"/>
          </a:xfrm>
          <a:prstGeom prst="straightConnector1">
            <a:avLst/>
          </a:prstGeom>
          <a:noFill/>
          <a:ln w="158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20"/>
          <p:cNvGrpSpPr/>
          <p:nvPr/>
        </p:nvGrpSpPr>
        <p:grpSpPr>
          <a:xfrm>
            <a:off x="760076" y="725840"/>
            <a:ext cx="7575645" cy="3756109"/>
            <a:chOff x="292564" y="189575"/>
            <a:chExt cx="7575645" cy="3756109"/>
          </a:xfrm>
        </p:grpSpPr>
        <p:sp>
          <p:nvSpPr>
            <p:cNvPr id="386" name="Google Shape;386;p20"/>
            <p:cNvSpPr/>
            <p:nvPr/>
          </p:nvSpPr>
          <p:spPr>
            <a:xfrm>
              <a:off x="317362" y="189575"/>
              <a:ext cx="3659895" cy="116604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829927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0"/>
            <p:cNvSpPr txBox="1"/>
            <p:nvPr/>
          </p:nvSpPr>
          <p:spPr>
            <a:xfrm>
              <a:off x="317362" y="481087"/>
              <a:ext cx="3368383" cy="583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254000" bIns="1858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Garamond"/>
                <a:buNone/>
              </a:pPr>
              <a:endParaRPr sz="23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302923" y="950121"/>
              <a:ext cx="6105342" cy="194566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829927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0"/>
            <p:cNvSpPr txBox="1"/>
            <p:nvPr/>
          </p:nvSpPr>
          <p:spPr>
            <a:xfrm>
              <a:off x="302923" y="1436538"/>
              <a:ext cx="5618925" cy="9728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5250" tIns="175250" rIns="254000" bIns="1858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600"/>
                <a:buFont typeface="Garamond"/>
                <a:buNone/>
              </a:pPr>
              <a:endParaRPr sz="46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292564" y="2619467"/>
              <a:ext cx="7575645" cy="132621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829927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0"/>
            <p:cNvSpPr txBox="1"/>
            <p:nvPr/>
          </p:nvSpPr>
          <p:spPr>
            <a:xfrm>
              <a:off x="292564" y="2951021"/>
              <a:ext cx="7244091" cy="6631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254000" bIns="1858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Garamond"/>
                <a:buNone/>
              </a:pPr>
              <a:endParaRPr sz="2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pic>
        <p:nvPicPr>
          <p:cNvPr id="392" name="Google Shape;392;p20" descr="Tex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730" y="1094333"/>
            <a:ext cx="2244356" cy="43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5730" y="2082450"/>
            <a:ext cx="4361915" cy="708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5730" y="3670668"/>
            <a:ext cx="6919484" cy="279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1" descr="Tex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2550" y="1496979"/>
            <a:ext cx="6578900" cy="2149542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1"/>
          <p:cNvSpPr txBox="1"/>
          <p:nvPr/>
        </p:nvSpPr>
        <p:spPr>
          <a:xfrm>
            <a:off x="1242232" y="628437"/>
            <a:ext cx="6779970" cy="662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900"/>
              <a:buFont typeface="Garamond"/>
              <a:buNone/>
            </a:pPr>
            <a:r>
              <a:rPr lang="es-CL" sz="39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Tablas</a:t>
            </a:r>
            <a:endParaRPr sz="3900" b="0" i="0" u="none" strike="noStrike" cap="none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2"/>
          <p:cNvSpPr txBox="1"/>
          <p:nvPr/>
        </p:nvSpPr>
        <p:spPr>
          <a:xfrm>
            <a:off x="1182015" y="351673"/>
            <a:ext cx="6780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900"/>
              <a:buFont typeface="Garamond"/>
              <a:buNone/>
            </a:pPr>
            <a:r>
              <a:rPr lang="es-CL" sz="39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Tabla</a:t>
            </a:r>
            <a:endParaRPr sz="3900" b="0" i="0" u="none" strike="noStrike" cap="none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aphicFrame>
        <p:nvGraphicFramePr>
          <p:cNvPr id="406" name="Google Shape;406;p22"/>
          <p:cNvGraphicFramePr/>
          <p:nvPr/>
        </p:nvGraphicFramePr>
        <p:xfrm>
          <a:off x="708144" y="1014547"/>
          <a:ext cx="3471950" cy="3566280"/>
        </p:xfrm>
        <a:graphic>
          <a:graphicData uri="http://schemas.openxmlformats.org/drawingml/2006/table">
            <a:tbl>
              <a:tblPr firstRow="1" bandRow="1">
                <a:noFill/>
                <a:tableStyleId>{0CAE9EA4-4F28-4393-8EF0-003235BA1543}</a:tableStyleId>
              </a:tblPr>
              <a:tblGrid>
                <a:gridCol w="1735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9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b="1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b="1" u="none" strike="noStrike" cap="none"/>
                        <a:t>table_name</a:t>
                      </a:r>
                      <a:endParaRPr sz="135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b="1" u="none" strike="noStrike" cap="none"/>
                        <a:t>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u="none" strike="noStrike" cap="none"/>
                        <a:t>allwise</a:t>
                      </a:r>
                      <a:endParaRPr sz="135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b="1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u="none" strike="noStrike" cap="none"/>
                        <a:t>dataquality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b="1" u="none" strike="noStrike" cap="none"/>
                        <a:t>2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u="none" strike="noStrike" cap="none"/>
                        <a:t>detection</a:t>
                      </a:r>
                      <a:endParaRPr sz="135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b="1" u="none" strike="noStrike" cap="none"/>
                        <a:t>3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u="none" strike="noStrike" cap="none"/>
                        <a:t>feature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b="1" u="none" strike="noStrike" cap="none"/>
                        <a:t>4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u="none" strike="noStrike" cap="none"/>
                        <a:t>feature_version</a:t>
                      </a:r>
                      <a:endParaRPr sz="135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b="1" u="none" strike="noStrike" cap="none"/>
                        <a:t>5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u="none" strike="noStrike" cap="none"/>
                        <a:t>gaia_ztf</a:t>
                      </a:r>
                      <a:endParaRPr sz="135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b="1" u="none" strike="noStrike" cap="none"/>
                        <a:t>6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u="none" strike="noStrike" cap="none"/>
                        <a:t>lc_classifier</a:t>
                      </a:r>
                      <a:endParaRPr sz="135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b="1" u="none" strike="noStrike" cap="none"/>
                        <a:t>7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u="none" strike="noStrike" cap="none"/>
                        <a:t>lc_classifier_periodic</a:t>
                      </a:r>
                      <a:endParaRPr sz="135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5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b="1" u="none" strike="noStrike" cap="none"/>
                        <a:t>8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u="none" strike="noStrike" cap="none"/>
                        <a:t>lc_classifier_stochastic</a:t>
                      </a:r>
                      <a:endParaRPr sz="135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9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b="1" u="none" strike="noStrike" cap="none"/>
                        <a:t>9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u="none" strike="noStrike" cap="none"/>
                        <a:t>lc_classifier_top</a:t>
                      </a:r>
                      <a:endParaRPr sz="135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5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b="1" u="none" strike="noStrike" cap="none"/>
                        <a:t>10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u="none" strike="noStrike" cap="none"/>
                        <a:t>lc_classifier_transient</a:t>
                      </a:r>
                      <a:endParaRPr sz="135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07" name="Google Shape;407;p22"/>
          <p:cNvGraphicFramePr/>
          <p:nvPr/>
        </p:nvGraphicFramePr>
        <p:xfrm>
          <a:off x="4709751" y="1014547"/>
          <a:ext cx="3471950" cy="3269090"/>
        </p:xfrm>
        <a:graphic>
          <a:graphicData uri="http://schemas.openxmlformats.org/drawingml/2006/table">
            <a:tbl>
              <a:tblPr firstRow="1" bandRow="1">
                <a:noFill/>
                <a:tableStyleId>{0CAE9EA4-4F28-4393-8EF0-003235BA1543}</a:tableStyleId>
              </a:tblPr>
              <a:tblGrid>
                <a:gridCol w="1735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b="1" u="none" strike="noStrike" cap="none"/>
                        <a:t>13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u="none" strike="noStrike" cap="none"/>
                        <a:t>object</a:t>
                      </a:r>
                      <a:endParaRPr sz="135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b="1" u="none" strike="noStrike" cap="none"/>
                        <a:t>14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u="none" strike="noStrike" cap="none"/>
                        <a:t>outlier</a:t>
                      </a:r>
                      <a:endParaRPr sz="135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b="1" u="none" strike="noStrike" cap="none"/>
                        <a:t>15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u="none" strike="noStrike" cap="none"/>
                        <a:t>pipeline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b="1" u="none" strike="noStrike" cap="none"/>
                        <a:t>16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u="none" strike="noStrike" cap="none"/>
                        <a:t>probability</a:t>
                      </a:r>
                      <a:endParaRPr sz="135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b="1" u="none" strike="noStrike" cap="none"/>
                        <a:t>17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u="none" strike="noStrike" cap="none"/>
                        <a:t>ps1_ztf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b="1" u="none" strike="noStrike" cap="none"/>
                        <a:t>18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u="none" strike="noStrike" cap="none"/>
                        <a:t>reference</a:t>
                      </a:r>
                      <a:endParaRPr sz="135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b="1" u="none" strike="noStrike" cap="none"/>
                        <a:t>19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u="none" strike="noStrike" cap="none"/>
                        <a:t>ss_ztf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b="1" u="none" strike="noStrike" cap="none"/>
                        <a:t>20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u="none" strike="noStrike" cap="none"/>
                        <a:t>stamp_classifier</a:t>
                      </a:r>
                      <a:endParaRPr sz="135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b="1" u="none" strike="noStrike" cap="none"/>
                        <a:t>21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u="none" strike="noStrike" cap="none"/>
                        <a:t>step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5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b="1" u="none" strike="noStrike" cap="none"/>
                        <a:t>22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u="none" strike="noStrike" cap="none"/>
                        <a:t>taxonomy</a:t>
                      </a:r>
                      <a:endParaRPr sz="135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5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b="1" u="none" strike="noStrike" cap="none"/>
                        <a:t>23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350" u="none" strike="noStrike" cap="none"/>
                        <a:t>xmatch</a:t>
                      </a:r>
                      <a:endParaRPr sz="135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23" descr="Tex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8476" y="570641"/>
            <a:ext cx="4947047" cy="4015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4" descr="Pantalla de computadora&#10;&#10;Descripción generada automáticamente con confianza m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2969" y="582331"/>
            <a:ext cx="7398061" cy="1887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4" descr="Text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9457" y="2743412"/>
            <a:ext cx="5925377" cy="66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4" descr="Text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2651" y="3683650"/>
            <a:ext cx="1181265" cy="647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25"/>
          <p:cNvGrpSpPr/>
          <p:nvPr/>
        </p:nvGrpSpPr>
        <p:grpSpPr>
          <a:xfrm>
            <a:off x="-12700" y="0"/>
            <a:ext cx="9173369" cy="5142160"/>
            <a:chOff x="-16934" y="0"/>
            <a:chExt cx="12231160" cy="6856214"/>
          </a:xfrm>
        </p:grpSpPr>
        <p:pic>
          <p:nvPicPr>
            <p:cNvPr id="425" name="Google Shape;425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" name="Google Shape;426;p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27" name="Google Shape;427;p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29" name="Google Shape;429;p25"/>
          <p:cNvCxnSpPr/>
          <p:nvPr/>
        </p:nvCxnSpPr>
        <p:spPr>
          <a:xfrm>
            <a:off x="2019299" y="2641598"/>
            <a:ext cx="5111751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0" name="Google Shape;430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431" name="Google Shape;431;p25"/>
          <p:cNvGrpSpPr/>
          <p:nvPr/>
        </p:nvGrpSpPr>
        <p:grpSpPr>
          <a:xfrm>
            <a:off x="0" y="1339"/>
            <a:ext cx="9172471" cy="5142161"/>
            <a:chOff x="-15736" y="0"/>
            <a:chExt cx="12229962" cy="6856214"/>
          </a:xfrm>
        </p:grpSpPr>
        <p:pic>
          <p:nvPicPr>
            <p:cNvPr id="432" name="Google Shape;432;p2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3" name="Google Shape;433;p25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4" name="Google Shape;434;p2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2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6" name="Google Shape;436;p25"/>
          <p:cNvSpPr txBox="1">
            <a:spLocks noGrp="1"/>
          </p:cNvSpPr>
          <p:nvPr>
            <p:ph type="title"/>
          </p:nvPr>
        </p:nvSpPr>
        <p:spPr>
          <a:xfrm>
            <a:off x="766571" y="2063429"/>
            <a:ext cx="3070512" cy="115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aramond"/>
              <a:buNone/>
            </a:pPr>
            <a:r>
              <a:rPr lang="es-CL" sz="3900">
                <a:solidFill>
                  <a:srgbClr val="262626"/>
                </a:solidFill>
              </a:rPr>
              <a:t>Función de luminosidad</a:t>
            </a:r>
            <a:endParaRPr sz="3900">
              <a:solidFill>
                <a:srgbClr val="262626"/>
              </a:solidFill>
            </a:endParaRPr>
          </a:p>
        </p:txBody>
      </p:sp>
      <p:pic>
        <p:nvPicPr>
          <p:cNvPr id="437" name="Google Shape;437;p25" descr="D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79900" y="736598"/>
            <a:ext cx="3670301" cy="3670301"/>
          </a:xfrm>
          <a:prstGeom prst="rect">
            <a:avLst/>
          </a:prstGeom>
          <a:noFill/>
          <a:ln w="571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26"/>
          <p:cNvGrpSpPr/>
          <p:nvPr/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443" name="Google Shape;443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" name="Google Shape;444;p26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45" name="Google Shape;445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47" name="Google Shape;447;p26"/>
          <p:cNvCxnSpPr/>
          <p:nvPr/>
        </p:nvCxnSpPr>
        <p:spPr>
          <a:xfrm>
            <a:off x="1047126" y="1816099"/>
            <a:ext cx="7055474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8" name="Google Shape;448;p26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449" name="Google Shape;449;p26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450" name="Google Shape;450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p26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2" name="Google Shape;452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4" name="Google Shape;454;p26"/>
          <p:cNvSpPr txBox="1">
            <a:spLocks noGrp="1"/>
          </p:cNvSpPr>
          <p:nvPr>
            <p:ph type="title"/>
          </p:nvPr>
        </p:nvSpPr>
        <p:spPr>
          <a:xfrm>
            <a:off x="885075" y="736599"/>
            <a:ext cx="4765975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aramond"/>
              <a:buNone/>
            </a:pPr>
            <a:r>
              <a:rPr lang="es-CL" sz="3700"/>
              <a:t>Función de luminosidad </a:t>
            </a:r>
            <a:endParaRPr/>
          </a:p>
        </p:txBody>
      </p:sp>
      <p:cxnSp>
        <p:nvCxnSpPr>
          <p:cNvPr id="455" name="Google Shape;455;p26"/>
          <p:cNvCxnSpPr/>
          <p:nvPr/>
        </p:nvCxnSpPr>
        <p:spPr>
          <a:xfrm>
            <a:off x="1107792" y="1800479"/>
            <a:ext cx="4320540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6" name="Google Shape;456;p26"/>
          <p:cNvSpPr txBox="1"/>
          <p:nvPr/>
        </p:nvSpPr>
        <p:spPr>
          <a:xfrm>
            <a:off x="786409" y="1908878"/>
            <a:ext cx="4397330" cy="148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Noto Sans Symbols"/>
              <a:buChar char="⮚"/>
            </a:pPr>
            <a:r>
              <a:rPr lang="es-CL" sz="2900" b="0" i="0" u="none" strike="noStrike" cap="none" dirty="0">
                <a:solidFill>
                  <a:srgbClr val="0D0D0D"/>
                </a:solidFill>
                <a:latin typeface="Garamond"/>
                <a:ea typeface="Garamond"/>
                <a:cs typeface="Garamond"/>
                <a:sym typeface="Garamond"/>
              </a:rPr>
              <a:t>Número de </a:t>
            </a:r>
            <a:r>
              <a:rPr lang="es-CL" sz="2900" b="0" i="0" u="sng" strike="noStrike" cap="none" dirty="0">
                <a:solidFill>
                  <a:srgbClr val="0D0D0D"/>
                </a:solidFill>
                <a:latin typeface="Garamond"/>
                <a:ea typeface="Garamond"/>
                <a:cs typeface="Garamond"/>
                <a:sym typeface="Garamon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estrellas</a:t>
            </a:r>
            <a:r>
              <a:rPr lang="es-CL" sz="2900" b="0" i="0" u="none" strike="noStrike" cap="none" dirty="0">
                <a:solidFill>
                  <a:srgbClr val="0D0D0D"/>
                </a:solidFill>
                <a:latin typeface="Garamond"/>
                <a:ea typeface="Garamond"/>
                <a:cs typeface="Garamond"/>
                <a:sym typeface="Garamond"/>
              </a:rPr>
              <a:t> o </a:t>
            </a:r>
            <a:r>
              <a:rPr lang="es-CL" sz="2900" b="0" i="0" u="sng" strike="noStrike" cap="none" dirty="0">
                <a:solidFill>
                  <a:srgbClr val="0D0D0D"/>
                </a:solidFill>
                <a:latin typeface="Garamond"/>
                <a:ea typeface="Garamond"/>
                <a:cs typeface="Garamond"/>
                <a:sym typeface="Garamon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galaxias</a:t>
            </a:r>
            <a:r>
              <a:rPr lang="es-CL" sz="2900" b="0" i="0" u="none" strike="noStrike" cap="none" dirty="0">
                <a:solidFill>
                  <a:srgbClr val="0D0D0D"/>
                </a:solidFill>
                <a:latin typeface="Garamond"/>
                <a:ea typeface="Garamond"/>
                <a:cs typeface="Garamond"/>
                <a:sym typeface="Garamond"/>
              </a:rPr>
              <a:t> por        intervalo de luminosidad.</a:t>
            </a:r>
            <a:endParaRPr dirty="0"/>
          </a:p>
          <a:p>
            <a:pPr marL="285750" marR="0" lvl="0" indent="-285750" algn="l" rtl="0">
              <a:spcBef>
                <a:spcPts val="1006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Noto Sans Symbols"/>
              <a:buChar char="⮚"/>
            </a:pPr>
            <a:r>
              <a:rPr lang="es-CL" sz="2900" b="0" i="0" u="none" strike="noStrike" cap="none" dirty="0">
                <a:solidFill>
                  <a:srgbClr val="202122"/>
                </a:solidFill>
                <a:latin typeface="Garamond"/>
                <a:ea typeface="Garamond"/>
                <a:cs typeface="Garamond"/>
                <a:sym typeface="Garamond"/>
              </a:rPr>
              <a:t>Densidad espacial de galaxias dentro de un intervalo de luminosidad</a:t>
            </a:r>
            <a:r>
              <a:rPr lang="es-CL" sz="2900" b="0" i="0" u="none" strike="noStrike" cap="none" dirty="0">
                <a:solidFill>
                  <a:srgbClr val="20212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900" b="0" i="1" u="none" strike="noStrike" cap="none" dirty="0">
              <a:solidFill>
                <a:srgbClr val="262626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0" marR="0" lvl="0" indent="0" algn="l" rtl="0">
              <a:spcBef>
                <a:spcPts val="1664"/>
              </a:spcBef>
              <a:spcAft>
                <a:spcPts val="0"/>
              </a:spcAft>
              <a:buNone/>
            </a:pPr>
            <a:endParaRPr sz="7600" b="0" i="0" u="none" strike="noStrike" cap="none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852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57" name="Google Shape;457;p26" descr="D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86300" y="450595"/>
            <a:ext cx="1549908" cy="154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10291" y="2028003"/>
            <a:ext cx="2301926" cy="23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26"/>
          <p:cNvSpPr txBox="1"/>
          <p:nvPr/>
        </p:nvSpPr>
        <p:spPr>
          <a:xfrm>
            <a:off x="6519804" y="4298330"/>
            <a:ext cx="148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dirty="0">
                <a:latin typeface="Garamond"/>
                <a:ea typeface="Garamond"/>
                <a:cs typeface="Garamond"/>
                <a:sym typeface="Garamond"/>
              </a:rPr>
              <a:t>NGC 3606</a:t>
            </a:r>
            <a:endParaRPr sz="1600" dirty="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60" name="Google Shape;460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26400" y="3353770"/>
            <a:ext cx="2301925" cy="88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02675" y="3484622"/>
            <a:ext cx="1549900" cy="621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27"/>
          <p:cNvGrpSpPr/>
          <p:nvPr/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467" name="Google Shape;467;p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p27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69" name="Google Shape;469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71" name="Google Shape;471;p27"/>
          <p:cNvCxnSpPr/>
          <p:nvPr/>
        </p:nvCxnSpPr>
        <p:spPr>
          <a:xfrm>
            <a:off x="1047126" y="1816099"/>
            <a:ext cx="7055474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2" name="Google Shape;472;p27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473" name="Google Shape;473;p27"/>
          <p:cNvGrpSpPr/>
          <p:nvPr/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474" name="Google Shape;474;p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5" name="Google Shape;475;p27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6" name="Google Shape;476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27"/>
          <p:cNvSpPr txBox="1">
            <a:spLocks noGrp="1"/>
          </p:cNvSpPr>
          <p:nvPr>
            <p:ph type="title"/>
          </p:nvPr>
        </p:nvSpPr>
        <p:spPr>
          <a:xfrm>
            <a:off x="885075" y="736599"/>
            <a:ext cx="4765975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aramond"/>
              <a:buNone/>
            </a:pPr>
            <a:r>
              <a:rPr lang="es-CL" sz="3700"/>
              <a:t>Función de luminosidad </a:t>
            </a:r>
            <a:endParaRPr/>
          </a:p>
        </p:txBody>
      </p:sp>
      <p:cxnSp>
        <p:nvCxnSpPr>
          <p:cNvPr id="479" name="Google Shape;479;p27"/>
          <p:cNvCxnSpPr/>
          <p:nvPr/>
        </p:nvCxnSpPr>
        <p:spPr>
          <a:xfrm>
            <a:off x="1107792" y="1800479"/>
            <a:ext cx="4320540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0" name="Google Shape;480;p27"/>
          <p:cNvSpPr txBox="1"/>
          <p:nvPr/>
        </p:nvSpPr>
        <p:spPr>
          <a:xfrm>
            <a:off x="751588" y="1917699"/>
            <a:ext cx="7055400" cy="2207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1036" t="-331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Garamond"/>
                <a:ea typeface="Garamond"/>
                <a:cs typeface="Garamond"/>
                <a:sym typeface="Garamond"/>
              </a:rPr>
              <a:t> </a:t>
            </a:r>
            <a:endParaRPr/>
          </a:p>
        </p:txBody>
      </p:sp>
      <p:pic>
        <p:nvPicPr>
          <p:cNvPr id="481" name="Google Shape;481;p27" descr="D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86300" y="450595"/>
            <a:ext cx="1549908" cy="154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3500" y="2328876"/>
            <a:ext cx="4930925" cy="3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29"/>
          <p:cNvGrpSpPr/>
          <p:nvPr/>
        </p:nvGrpSpPr>
        <p:grpSpPr>
          <a:xfrm>
            <a:off x="-12700" y="0"/>
            <a:ext cx="9173369" cy="5142160"/>
            <a:chOff x="-16934" y="0"/>
            <a:chExt cx="12231160" cy="6856214"/>
          </a:xfrm>
        </p:grpSpPr>
        <p:pic>
          <p:nvPicPr>
            <p:cNvPr id="488" name="Google Shape;488;p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Google Shape;489;p29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90" name="Google Shape;490;p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92" name="Google Shape;492;p29"/>
          <p:cNvCxnSpPr/>
          <p:nvPr/>
        </p:nvCxnSpPr>
        <p:spPr>
          <a:xfrm>
            <a:off x="2019299" y="2641598"/>
            <a:ext cx="5111751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3" name="Google Shape;493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4" name="Google Shape;494;p29"/>
          <p:cNvSpPr/>
          <p:nvPr/>
        </p:nvSpPr>
        <p:spPr>
          <a:xfrm>
            <a:off x="1643940" y="1049910"/>
            <a:ext cx="5856119" cy="3077970"/>
          </a:xfrm>
          <a:prstGeom prst="rect">
            <a:avLst/>
          </a:prstGeom>
          <a:solidFill>
            <a:srgbClr val="363636"/>
          </a:solidFill>
          <a:ln>
            <a:noFill/>
          </a:ln>
          <a:effectLst>
            <a:outerShdw blurRad="114300" dist="127000" dir="5400000" sx="99000" sy="99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5" name="Google Shape;495;p29"/>
          <p:cNvSpPr/>
          <p:nvPr/>
        </p:nvSpPr>
        <p:spPr>
          <a:xfrm>
            <a:off x="1746249" y="1155698"/>
            <a:ext cx="5657851" cy="2876551"/>
          </a:xfrm>
          <a:prstGeom prst="rect">
            <a:avLst/>
          </a:prstGeom>
          <a:noFill/>
          <a:ln w="158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" name="Google Shape;496;p29"/>
          <p:cNvGrpSpPr/>
          <p:nvPr/>
        </p:nvGrpSpPr>
        <p:grpSpPr>
          <a:xfrm>
            <a:off x="0" y="2342727"/>
            <a:ext cx="9173373" cy="494744"/>
            <a:chOff x="-16934" y="3123631"/>
            <a:chExt cx="12231160" cy="659658"/>
          </a:xfrm>
        </p:grpSpPr>
        <p:sp>
          <p:nvSpPr>
            <p:cNvPr id="497" name="Google Shape;497;p29"/>
            <p:cNvSpPr/>
            <p:nvPr/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dk2">
                <a:alpha val="5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498" name="Google Shape;498;p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9" name="Google Shape;499;p29"/>
            <p:cNvSpPr/>
            <p:nvPr/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dk2">
                <a:alpha val="5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500" name="Google Shape;500;p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1" name="Google Shape;501;p29"/>
          <p:cNvSpPr txBox="1">
            <a:spLocks noGrp="1"/>
          </p:cNvSpPr>
          <p:nvPr>
            <p:ph type="title"/>
          </p:nvPr>
        </p:nvSpPr>
        <p:spPr>
          <a:xfrm>
            <a:off x="2019298" y="1403348"/>
            <a:ext cx="5111752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aramond"/>
              <a:buNone/>
            </a:pPr>
            <a:r>
              <a:rPr lang="es-CL" sz="4600">
                <a:solidFill>
                  <a:schemeClr val="lt1"/>
                </a:solidFill>
              </a:rPr>
              <a:t>Sesgo de Malmquist</a:t>
            </a:r>
            <a:endParaRPr/>
          </a:p>
        </p:txBody>
      </p:sp>
      <p:cxnSp>
        <p:nvCxnSpPr>
          <p:cNvPr id="502" name="Google Shape;502;p29"/>
          <p:cNvCxnSpPr/>
          <p:nvPr/>
        </p:nvCxnSpPr>
        <p:spPr>
          <a:xfrm>
            <a:off x="2019299" y="2641598"/>
            <a:ext cx="5111751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0"/>
          <p:cNvSpPr txBox="1">
            <a:spLocks noGrp="1"/>
          </p:cNvSpPr>
          <p:nvPr>
            <p:ph type="title"/>
          </p:nvPr>
        </p:nvSpPr>
        <p:spPr>
          <a:xfrm>
            <a:off x="971551" y="736599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900"/>
              <a:buFont typeface="Garamond"/>
              <a:buNone/>
            </a:pPr>
            <a:r>
              <a:rPr lang="es-CL" sz="3900"/>
              <a:t>Sesgo de Malmquist</a:t>
            </a:r>
            <a:endParaRPr sz="3900"/>
          </a:p>
        </p:txBody>
      </p:sp>
      <p:sp>
        <p:nvSpPr>
          <p:cNvPr id="508" name="Google Shape;508;p30"/>
          <p:cNvSpPr txBox="1"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14313" lvl="0" indent="-214313" algn="l" rtl="0"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r>
              <a:rPr lang="es-CL" sz="1800">
                <a:solidFill>
                  <a:srgbClr val="0D0D0D"/>
                </a:solidFill>
              </a:rPr>
              <a:t>Efecto en la </a:t>
            </a:r>
            <a:r>
              <a:rPr lang="es-CL" sz="1800" u="sng" strike="noStrike">
                <a:solidFill>
                  <a:srgbClr val="0D0D0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astronomía observacional</a:t>
            </a:r>
            <a:r>
              <a:rPr lang="es-CL" sz="1800">
                <a:solidFill>
                  <a:srgbClr val="0D0D0D"/>
                </a:solidFill>
              </a:rPr>
              <a:t> que conduce a la detección preferencial de objetos intrínsecamente brillantes.</a:t>
            </a:r>
            <a:endParaRPr/>
          </a:p>
          <a:p>
            <a:pPr marL="214313" lvl="0" indent="-214313" algn="l" rtl="0">
              <a:spcBef>
                <a:spcPts val="810"/>
              </a:spcBef>
              <a:spcAft>
                <a:spcPts val="0"/>
              </a:spcAft>
              <a:buSzPts val="2070"/>
              <a:buChar char="•"/>
            </a:pPr>
            <a:r>
              <a:rPr lang="es-CL">
                <a:solidFill>
                  <a:srgbClr val="0D0D0D"/>
                </a:solidFill>
              </a:rPr>
              <a:t>A</a:t>
            </a:r>
            <a:r>
              <a:rPr lang="es-CL" sz="1800">
                <a:solidFill>
                  <a:srgbClr val="0D0D0D"/>
                </a:solidFill>
              </a:rPr>
              <a:t>fecta a los resultados de una investigación</a:t>
            </a:r>
            <a:r>
              <a:rPr lang="es-CL" sz="1800" u="sng" strike="noStrike">
                <a:solidFill>
                  <a:srgbClr val="0D0D0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con </a:t>
            </a:r>
            <a:r>
              <a:rPr lang="es-CL" sz="1800" u="sng" strike="noStrike">
                <a:solidFill>
                  <a:srgbClr val="0D0D0D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brillo</a:t>
            </a:r>
            <a:r>
              <a:rPr lang="es-CL" sz="1800">
                <a:solidFill>
                  <a:srgbClr val="0D0D0D"/>
                </a:solidFill>
              </a:rPr>
              <a:t> limitado.</a:t>
            </a:r>
            <a:endParaRPr/>
          </a:p>
          <a:p>
            <a:pPr marL="214313" lvl="0" indent="-214313" algn="l" rtl="0">
              <a:spcBef>
                <a:spcPts val="810"/>
              </a:spcBef>
              <a:spcAft>
                <a:spcPts val="0"/>
              </a:spcAft>
              <a:buSzPts val="2070"/>
              <a:buChar char="•"/>
            </a:pPr>
            <a:r>
              <a:rPr lang="es-CL" b="0" i="0">
                <a:solidFill>
                  <a:srgbClr val="000000"/>
                </a:solidFill>
              </a:rPr>
              <a:t>Se subestima la luminosidad media de las galaxias observadas, se subestiman sus distancias y se sobreestima la constante de Hubble.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"/>
          <p:cNvSpPr txBox="1">
            <a:spLocks noGrp="1"/>
          </p:cNvSpPr>
          <p:nvPr>
            <p:ph type="title"/>
          </p:nvPr>
        </p:nvSpPr>
        <p:spPr>
          <a:xfrm>
            <a:off x="514433" y="3536110"/>
            <a:ext cx="8113649" cy="806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66666"/>
              <a:buFont typeface="Garamond"/>
              <a:buNone/>
            </a:pPr>
            <a:r>
              <a:rPr lang="es-CL" sz="5000" dirty="0"/>
              <a:t>¿Qué es un catálogo?</a:t>
            </a:r>
            <a:endParaRPr dirty="0"/>
          </a:p>
        </p:txBody>
      </p:sp>
      <p:pic>
        <p:nvPicPr>
          <p:cNvPr id="219" name="Google Shape;219;p3" descr="Un dibujo de una persona&#10;&#10;Descripción generada automáticamente con confianza baja"/>
          <p:cNvPicPr preferRelativeResize="0"/>
          <p:nvPr/>
        </p:nvPicPr>
        <p:blipFill rotWithShape="1">
          <a:blip r:embed="rId4">
            <a:alphaModFix/>
          </a:blip>
          <a:srcRect t="5017" r="-3" b="5009"/>
          <a:stretch/>
        </p:blipFill>
        <p:spPr>
          <a:xfrm>
            <a:off x="514425" y="508274"/>
            <a:ext cx="4071524" cy="23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"/>
          <p:cNvSpPr txBox="1"/>
          <p:nvPr/>
        </p:nvSpPr>
        <p:spPr>
          <a:xfrm>
            <a:off x="1587643" y="2993158"/>
            <a:ext cx="192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China – V </a:t>
            </a:r>
            <a:r>
              <a:rPr lang="es-CL" sz="1800" b="0" i="0" u="none" strike="noStrike" cap="none" dirty="0" err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a.C</a:t>
            </a:r>
            <a:endParaRPr sz="1800" b="0" i="0" u="none" strike="noStrike" cap="none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1" name="Google Shape;221;p3"/>
          <p:cNvSpPr txBox="1"/>
          <p:nvPr/>
        </p:nvSpPr>
        <p:spPr>
          <a:xfrm>
            <a:off x="5406110" y="2993170"/>
            <a:ext cx="251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Hiparco de Nicea – I </a:t>
            </a:r>
            <a:r>
              <a:rPr lang="es-CL" sz="1800" b="0" i="0" u="none" strike="noStrike" cap="none" dirty="0" err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a.C</a:t>
            </a:r>
            <a:endParaRPr sz="1800" b="0" i="0" u="none" strike="noStrike" cap="none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22" name="Google Shape;222;p3"/>
          <p:cNvPicPr preferRelativeResize="0"/>
          <p:nvPr/>
        </p:nvPicPr>
        <p:blipFill rotWithShape="1">
          <a:blip r:embed="rId5">
            <a:alphaModFix/>
          </a:blip>
          <a:srcRect t="3757" b="8064"/>
          <a:stretch/>
        </p:blipFill>
        <p:spPr>
          <a:xfrm>
            <a:off x="4702625" y="508274"/>
            <a:ext cx="3925449" cy="23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  <p:bldP spid="220" grpId="0"/>
      <p:bldP spid="2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b9f0f57a81_7_3"/>
          <p:cNvSpPr txBox="1">
            <a:spLocks noGrp="1"/>
          </p:cNvSpPr>
          <p:nvPr>
            <p:ph type="title"/>
          </p:nvPr>
        </p:nvSpPr>
        <p:spPr>
          <a:xfrm>
            <a:off x="971552" y="736600"/>
            <a:ext cx="7200900" cy="978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900"/>
              <a:t>Sesgo de Malmquist</a:t>
            </a:r>
            <a:endParaRPr sz="3900"/>
          </a:p>
        </p:txBody>
      </p:sp>
      <p:pic>
        <p:nvPicPr>
          <p:cNvPr id="514" name="Google Shape;514;g1b9f0f57a81_7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909" y="2329450"/>
            <a:ext cx="3219150" cy="2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1b9f0f57a81_7_3"/>
          <p:cNvSpPr txBox="1"/>
          <p:nvPr/>
        </p:nvSpPr>
        <p:spPr>
          <a:xfrm>
            <a:off x="169366" y="1929240"/>
            <a:ext cx="427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CL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Ley inverso cuadrados:</a:t>
            </a:r>
            <a:endParaRPr/>
          </a:p>
        </p:txBody>
      </p:sp>
      <p:pic>
        <p:nvPicPr>
          <p:cNvPr id="516" name="Google Shape;516;g1b9f0f57a81_7_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2160462"/>
            <a:ext cx="3793199" cy="248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31"/>
          <p:cNvGrpSpPr/>
          <p:nvPr/>
        </p:nvGrpSpPr>
        <p:grpSpPr>
          <a:xfrm>
            <a:off x="-12700" y="0"/>
            <a:ext cx="9173369" cy="5142160"/>
            <a:chOff x="-16934" y="0"/>
            <a:chExt cx="12231160" cy="6856214"/>
          </a:xfrm>
        </p:grpSpPr>
        <p:pic>
          <p:nvPicPr>
            <p:cNvPr id="522" name="Google Shape;522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" name="Google Shape;523;p31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24" name="Google Shape;524;p3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3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26" name="Google Shape;526;p31"/>
          <p:cNvCxnSpPr/>
          <p:nvPr/>
        </p:nvCxnSpPr>
        <p:spPr>
          <a:xfrm>
            <a:off x="2019299" y="2641598"/>
            <a:ext cx="5111751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7" name="Google Shape;527;p31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528" name="Google Shape;528;p31"/>
          <p:cNvGrpSpPr/>
          <p:nvPr/>
        </p:nvGrpSpPr>
        <p:grpSpPr>
          <a:xfrm>
            <a:off x="0" y="1339"/>
            <a:ext cx="9172472" cy="5142161"/>
            <a:chOff x="-15736" y="0"/>
            <a:chExt cx="12229962" cy="6856214"/>
          </a:xfrm>
        </p:grpSpPr>
        <p:pic>
          <p:nvPicPr>
            <p:cNvPr id="529" name="Google Shape;529;p3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0" name="Google Shape;530;p31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31" name="Google Shape;531;p3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3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3" name="Google Shape;533;p31"/>
          <p:cNvSpPr txBox="1">
            <a:spLocks noGrp="1"/>
          </p:cNvSpPr>
          <p:nvPr>
            <p:ph type="title"/>
          </p:nvPr>
        </p:nvSpPr>
        <p:spPr>
          <a:xfrm>
            <a:off x="826964" y="3303639"/>
            <a:ext cx="7492258" cy="791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aramond"/>
              <a:buNone/>
            </a:pPr>
            <a:r>
              <a:rPr lang="es-CL" sz="50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Sesgo de Malmquist</a:t>
            </a:r>
            <a:endParaRPr/>
          </a:p>
        </p:txBody>
      </p:sp>
      <p:sp>
        <p:nvSpPr>
          <p:cNvPr id="534" name="Google Shape;534;p31"/>
          <p:cNvSpPr/>
          <p:nvPr/>
        </p:nvSpPr>
        <p:spPr>
          <a:xfrm>
            <a:off x="1208314" y="819150"/>
            <a:ext cx="6722076" cy="2346259"/>
          </a:xfrm>
          <a:prstGeom prst="rect">
            <a:avLst/>
          </a:prstGeom>
          <a:solidFill>
            <a:schemeClr val="lt1"/>
          </a:solidFill>
          <a:ln w="571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535" name="Google Shape;535;p31"/>
          <p:cNvPicPr preferRelativeResize="0"/>
          <p:nvPr/>
        </p:nvPicPr>
        <p:blipFill rotWithShape="1">
          <a:blip r:embed="rId8">
            <a:alphaModFix/>
          </a:blip>
          <a:srcRect r="1" b="11755"/>
          <a:stretch/>
        </p:blipFill>
        <p:spPr>
          <a:xfrm>
            <a:off x="1401237" y="943005"/>
            <a:ext cx="3170760" cy="209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1"/>
          <p:cNvPicPr preferRelativeResize="0"/>
          <p:nvPr/>
        </p:nvPicPr>
        <p:blipFill rotWithShape="1">
          <a:blip r:embed="rId9">
            <a:alphaModFix/>
          </a:blip>
          <a:srcRect r="-4" b="12076"/>
          <a:stretch/>
        </p:blipFill>
        <p:spPr>
          <a:xfrm>
            <a:off x="4635558" y="946882"/>
            <a:ext cx="3170770" cy="20907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7" name="Google Shape;537;p31"/>
          <p:cNvCxnSpPr/>
          <p:nvPr/>
        </p:nvCxnSpPr>
        <p:spPr>
          <a:xfrm>
            <a:off x="1623060" y="4139128"/>
            <a:ext cx="5897880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g1b9f0f57a81_8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13" y="114088"/>
            <a:ext cx="8531775" cy="49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D8C0F-2A8F-C81E-0304-28AFAE64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Referencias Bibliográficas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FBC9E9-6388-2CED-5B80-2F564DEDC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6FCA"/>
                </a:solidFill>
                <a:latin typeface="Garamond" panose="02020404030301010803" pitchFamily="18" charset="0"/>
              </a:rPr>
              <a:t>J. V. Wall</a:t>
            </a:r>
            <a:r>
              <a:rPr lang="en-US" b="0" i="0" dirty="0">
                <a:solidFill>
                  <a:srgbClr val="181817"/>
                </a:solidFill>
                <a:effectLst/>
                <a:latin typeface="Garamond" panose="02020404030301010803" pitchFamily="18" charset="0"/>
              </a:rPr>
              <a:t>, </a:t>
            </a:r>
            <a:r>
              <a:rPr lang="en-US" b="0" i="1" dirty="0">
                <a:solidFill>
                  <a:srgbClr val="181817"/>
                </a:solidFill>
                <a:effectLst/>
                <a:latin typeface="Garamond" panose="02020404030301010803" pitchFamily="18" charset="0"/>
              </a:rPr>
              <a:t>University of Oxford</a:t>
            </a:r>
            <a:r>
              <a:rPr lang="en-US" b="0" i="0" dirty="0">
                <a:solidFill>
                  <a:srgbClr val="181817"/>
                </a:solidFill>
                <a:effectLst/>
                <a:latin typeface="Garamond" panose="02020404030301010803" pitchFamily="18" charset="0"/>
              </a:rPr>
              <a:t>, </a:t>
            </a:r>
            <a:r>
              <a:rPr lang="en-US" dirty="0">
                <a:solidFill>
                  <a:srgbClr val="006FCA"/>
                </a:solidFill>
                <a:latin typeface="Garamond" panose="02020404030301010803" pitchFamily="18" charset="0"/>
              </a:rPr>
              <a:t>C. R. Jenkins</a:t>
            </a:r>
            <a:r>
              <a:rPr lang="en-US" b="0" i="0" dirty="0">
                <a:solidFill>
                  <a:srgbClr val="181817"/>
                </a:solidFill>
                <a:effectLst/>
                <a:latin typeface="Garamond" panose="02020404030301010803" pitchFamily="18" charset="0"/>
              </a:rPr>
              <a:t>, </a:t>
            </a:r>
            <a:r>
              <a:rPr lang="en-US" b="0" i="1" dirty="0">
                <a:solidFill>
                  <a:srgbClr val="181817"/>
                </a:solidFill>
                <a:effectLst/>
                <a:latin typeface="Garamond" panose="02020404030301010803" pitchFamily="18" charset="0"/>
              </a:rPr>
              <a:t>Schlumberger Cambridge Research Ltd.</a:t>
            </a:r>
          </a:p>
          <a:p>
            <a:r>
              <a:rPr lang="es-CL" dirty="0">
                <a:latin typeface="Garamond" panose="02020404030301010803" pitchFamily="18" charset="0"/>
                <a:hlinkClick r:id="rId2"/>
              </a:rPr>
              <a:t>https://alerce.science/</a:t>
            </a:r>
            <a:endParaRPr lang="es-CL" dirty="0">
              <a:latin typeface="Garamond" panose="02020404030301010803" pitchFamily="18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Garamond" panose="02020404030301010803" pitchFamily="18" charset="0"/>
              </a:rPr>
              <a:t>Kanas, N. (2007). </a:t>
            </a:r>
            <a:r>
              <a:rPr lang="en-US" b="0" i="1" dirty="0">
                <a:solidFill>
                  <a:srgbClr val="202122"/>
                </a:solidFill>
                <a:effectLst/>
                <a:latin typeface="Garamond" panose="02020404030301010803" pitchFamily="18" charset="0"/>
              </a:rPr>
              <a:t>Star Maps: History, Artistry, and Cartography</a:t>
            </a:r>
            <a:r>
              <a:rPr lang="en-US" b="0" i="0" dirty="0">
                <a:solidFill>
                  <a:srgbClr val="202122"/>
                </a:solidFill>
                <a:effectLst/>
                <a:latin typeface="Garamond" panose="02020404030301010803" pitchFamily="18" charset="0"/>
              </a:rPr>
              <a:t>.</a:t>
            </a:r>
          </a:p>
          <a:p>
            <a:endParaRPr lang="es-CL" dirty="0">
              <a:latin typeface="Garamond" panose="02020404030301010803" pitchFamily="18" charset="0"/>
            </a:endParaRPr>
          </a:p>
          <a:p>
            <a:endParaRPr lang="en-US" b="0" i="0" dirty="0">
              <a:solidFill>
                <a:srgbClr val="181817"/>
              </a:solidFill>
              <a:effectLst/>
              <a:latin typeface="Garamond" panose="02020404030301010803" pitchFamily="18" charset="0"/>
            </a:endParaRPr>
          </a:p>
          <a:p>
            <a:endParaRPr lang="es-CL" dirty="0">
              <a:latin typeface="Garamond" panose="02020404030301010803" pitchFamily="18" charset="0"/>
            </a:endParaRPr>
          </a:p>
          <a:p>
            <a:pPr marL="114300" indent="0">
              <a:buNone/>
            </a:pP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27226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" descr="Páginas impresas a color"/>
          <p:cNvPicPr preferRelativeResize="0"/>
          <p:nvPr/>
        </p:nvPicPr>
        <p:blipFill rotWithShape="1">
          <a:blip r:embed="rId3">
            <a:alphaModFix/>
          </a:blip>
          <a:srcRect b="15731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"/>
          <p:cNvSpPr/>
          <p:nvPr/>
        </p:nvSpPr>
        <p:spPr>
          <a:xfrm>
            <a:off x="1651962" y="1058261"/>
            <a:ext cx="5856119" cy="3077970"/>
          </a:xfrm>
          <a:prstGeom prst="rect">
            <a:avLst/>
          </a:prstGeom>
          <a:blipFill rotWithShape="1">
            <a:blip r:embed="rId4">
              <a:alphaModFix amt="86000"/>
            </a:blip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90" name="Google Shape;190;p1"/>
          <p:cNvSpPr/>
          <p:nvPr/>
        </p:nvSpPr>
        <p:spPr>
          <a:xfrm>
            <a:off x="1746249" y="1155698"/>
            <a:ext cx="5657851" cy="2876551"/>
          </a:xfrm>
          <a:prstGeom prst="rect">
            <a:avLst/>
          </a:prstGeom>
          <a:noFill/>
          <a:ln w="158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1"/>
          <p:cNvGrpSpPr/>
          <p:nvPr/>
        </p:nvGrpSpPr>
        <p:grpSpPr>
          <a:xfrm>
            <a:off x="0" y="2342727"/>
            <a:ext cx="9173373" cy="494744"/>
            <a:chOff x="-16934" y="3123631"/>
            <a:chExt cx="12231160" cy="659658"/>
          </a:xfrm>
        </p:grpSpPr>
        <p:sp>
          <p:nvSpPr>
            <p:cNvPr id="192" name="Google Shape;192;p1"/>
            <p:cNvSpPr/>
            <p:nvPr/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dk2">
                <a:alpha val="5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193" name="Google Shape;193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1"/>
            <p:cNvSpPr/>
            <p:nvPr/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dk2">
                <a:alpha val="5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195" name="Google Shape;195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6" name="Google Shape;196;p1"/>
          <p:cNvSpPr txBox="1">
            <a:spLocks noGrp="1"/>
          </p:cNvSpPr>
          <p:nvPr>
            <p:ph type="ctrTitle"/>
          </p:nvPr>
        </p:nvSpPr>
        <p:spPr>
          <a:xfrm>
            <a:off x="2019298" y="1403348"/>
            <a:ext cx="5111752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400"/>
              <a:buFont typeface="Garamond"/>
              <a:buNone/>
            </a:pPr>
            <a:r>
              <a:rPr lang="es-CL" sz="3400"/>
              <a:t>Catálogos y efectos de selección</a:t>
            </a:r>
            <a:endParaRPr/>
          </a:p>
        </p:txBody>
      </p:sp>
      <p:sp>
        <p:nvSpPr>
          <p:cNvPr id="197" name="Google Shape;197;p1"/>
          <p:cNvSpPr txBox="1">
            <a:spLocks noGrp="1"/>
          </p:cNvSpPr>
          <p:nvPr>
            <p:ph type="subTitle" idx="1"/>
          </p:nvPr>
        </p:nvSpPr>
        <p:spPr>
          <a:xfrm>
            <a:off x="2019298" y="2743197"/>
            <a:ext cx="5111752" cy="99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SzPts val="1725"/>
              <a:buNone/>
            </a:pPr>
            <a:r>
              <a:rPr lang="es-CL" dirty="0"/>
              <a:t>           Josemanuel Escobar -  Felipe Jaque - Gabriel Olivares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SzPts val="1725"/>
              <a:buNone/>
            </a:pPr>
            <a:r>
              <a:rPr lang="es-CL" dirty="0"/>
              <a:t>Profesor Eloy Alvarado</a:t>
            </a:r>
            <a:endParaRPr dirty="0"/>
          </a:p>
        </p:txBody>
      </p:sp>
      <p:cxnSp>
        <p:nvCxnSpPr>
          <p:cNvPr id="198" name="Google Shape;198;p1"/>
          <p:cNvCxnSpPr/>
          <p:nvPr/>
        </p:nvCxnSpPr>
        <p:spPr>
          <a:xfrm>
            <a:off x="2019299" y="2641598"/>
            <a:ext cx="5111751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9" name="Google Shape;199;p1" descr="Text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056" y="62507"/>
            <a:ext cx="1483616" cy="676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3931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"/>
          <p:cNvSpPr txBox="1">
            <a:spLocks noGrp="1"/>
          </p:cNvSpPr>
          <p:nvPr>
            <p:ph type="title"/>
          </p:nvPr>
        </p:nvSpPr>
        <p:spPr>
          <a:xfrm>
            <a:off x="514433" y="3524821"/>
            <a:ext cx="8113649" cy="806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66666"/>
              <a:buFont typeface="Garamond"/>
              <a:buNone/>
            </a:pPr>
            <a:r>
              <a:rPr lang="es-CL" sz="5000" dirty="0"/>
              <a:t>¿Qué es un catálogo?</a:t>
            </a:r>
            <a:endParaRPr dirty="0"/>
          </a:p>
        </p:txBody>
      </p:sp>
      <p:pic>
        <p:nvPicPr>
          <p:cNvPr id="228" name="Google Shape;228;p4" descr="Una persona con la cara de una persona&#10;&#10;Descripción generada automáticamente con confianza baja"/>
          <p:cNvPicPr preferRelativeResize="0"/>
          <p:nvPr/>
        </p:nvPicPr>
        <p:blipFill rotWithShape="1">
          <a:blip r:embed="rId4">
            <a:alphaModFix/>
          </a:blip>
          <a:srcRect t="12145" b="17079"/>
          <a:stretch/>
        </p:blipFill>
        <p:spPr>
          <a:xfrm>
            <a:off x="4715825" y="602673"/>
            <a:ext cx="3912250" cy="24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" descr="Texto&#10;&#10;Descripción generada automáticamente con confianza media"/>
          <p:cNvPicPr preferRelativeResize="0"/>
          <p:nvPr/>
        </p:nvPicPr>
        <p:blipFill rotWithShape="1">
          <a:blip r:embed="rId5">
            <a:alphaModFix/>
          </a:blip>
          <a:srcRect l="919" r="6679" b="4"/>
          <a:stretch/>
        </p:blipFill>
        <p:spPr>
          <a:xfrm>
            <a:off x="593250" y="602673"/>
            <a:ext cx="4043625" cy="24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"/>
          <p:cNvSpPr txBox="1"/>
          <p:nvPr/>
        </p:nvSpPr>
        <p:spPr>
          <a:xfrm>
            <a:off x="999204" y="3155486"/>
            <a:ext cx="309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Almagesto Ptolomeo –  Siglo V </a:t>
            </a:r>
            <a:endParaRPr sz="1800" b="0" i="0" u="none" strike="noStrike" cap="none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31" name="Google Shape;231;p4"/>
          <p:cNvSpPr txBox="1"/>
          <p:nvPr/>
        </p:nvSpPr>
        <p:spPr>
          <a:xfrm>
            <a:off x="5122255" y="3155457"/>
            <a:ext cx="29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Charles </a:t>
            </a:r>
            <a:r>
              <a:rPr lang="es-CL" sz="1800" b="0" i="0" u="none" strike="noStrike" cap="none" dirty="0" err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Messier</a:t>
            </a:r>
            <a:r>
              <a:rPr lang="es-CL" sz="18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– Siglo XVIII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  <p:bldP spid="2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68" y="71438"/>
            <a:ext cx="8621407" cy="4650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"/>
          <p:cNvSpPr txBox="1">
            <a:spLocks noGrp="1"/>
          </p:cNvSpPr>
          <p:nvPr>
            <p:ph type="title"/>
          </p:nvPr>
        </p:nvSpPr>
        <p:spPr>
          <a:xfrm>
            <a:off x="904128" y="1908871"/>
            <a:ext cx="2717863" cy="1325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aramond"/>
              <a:buNone/>
            </a:pPr>
            <a:r>
              <a:rPr lang="es-CL" sz="3900" dirty="0"/>
              <a:t>¿Qué es un catálogo?</a:t>
            </a:r>
            <a:endParaRPr dirty="0"/>
          </a:p>
        </p:txBody>
      </p:sp>
      <p:pic>
        <p:nvPicPr>
          <p:cNvPr id="242" name="Google Shape;242;p6" descr="Texto, Cart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 l="11276" r="16891" b="-4"/>
          <a:stretch/>
        </p:blipFill>
        <p:spPr>
          <a:xfrm>
            <a:off x="3986892" y="513511"/>
            <a:ext cx="2266769" cy="348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6"/>
          <p:cNvPicPr preferRelativeResize="0"/>
          <p:nvPr/>
        </p:nvPicPr>
        <p:blipFill rotWithShape="1">
          <a:blip r:embed="rId5">
            <a:alphaModFix/>
          </a:blip>
          <a:srcRect l="30855" r="31998" b="-1"/>
          <a:stretch/>
        </p:blipFill>
        <p:spPr>
          <a:xfrm>
            <a:off x="6350788" y="513511"/>
            <a:ext cx="2271314" cy="348275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6"/>
          <p:cNvSpPr txBox="1"/>
          <p:nvPr/>
        </p:nvSpPr>
        <p:spPr>
          <a:xfrm>
            <a:off x="3986891" y="3996266"/>
            <a:ext cx="226677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New General </a:t>
            </a:r>
            <a:r>
              <a:rPr lang="es-CL" sz="1800" b="0" i="0" u="none" strike="noStrike" cap="none" dirty="0" err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Catalog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Siglo XIX</a:t>
            </a:r>
            <a:endParaRPr sz="1800" b="0" i="0" u="none" strike="noStrike" cap="none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45" name="Google Shape;245;p6"/>
          <p:cNvSpPr txBox="1"/>
          <p:nvPr/>
        </p:nvSpPr>
        <p:spPr>
          <a:xfrm>
            <a:off x="6350788" y="3983658"/>
            <a:ext cx="226677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0" i="0" u="none" strike="noStrike" cap="none" dirty="0" err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Andromeda</a:t>
            </a:r>
            <a:r>
              <a:rPr lang="es-CL" sz="18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NGC 224/M31</a:t>
            </a:r>
            <a:endParaRPr sz="1800" b="0" i="0" u="none" strike="noStrike" cap="none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/>
      <p:bldP spid="244" grpId="0"/>
      <p:bldP spid="2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4686" y="632178"/>
            <a:ext cx="4704859" cy="336716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7"/>
          <p:cNvSpPr txBox="1"/>
          <p:nvPr/>
        </p:nvSpPr>
        <p:spPr>
          <a:xfrm>
            <a:off x="3774685" y="3999338"/>
            <a:ext cx="47048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300 millones de fuentes puntuales y 1 millón de fuentes extensas (1997-2001)</a:t>
            </a:r>
            <a:endParaRPr dirty="0"/>
          </a:p>
        </p:txBody>
      </p:sp>
      <p:sp>
        <p:nvSpPr>
          <p:cNvPr id="4" name="Google Shape;241;p6">
            <a:extLst>
              <a:ext uri="{FF2B5EF4-FFF2-40B4-BE49-F238E27FC236}">
                <a16:creationId xmlns:a16="http://schemas.microsoft.com/office/drawing/2014/main" id="{D1740EE2-F6B6-010D-2406-351C404304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4128" y="1908871"/>
            <a:ext cx="2717863" cy="1325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aramond"/>
              <a:buNone/>
            </a:pPr>
            <a:r>
              <a:rPr lang="es-CL" sz="3900" dirty="0"/>
              <a:t>¿Qué es un catálogo?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258" name="Google Shape;258;p8"/>
          <p:cNvGrpSpPr/>
          <p:nvPr/>
        </p:nvGrpSpPr>
        <p:grpSpPr>
          <a:xfrm>
            <a:off x="0" y="0"/>
            <a:ext cx="9172471" cy="5142160"/>
            <a:chOff x="-15736" y="0"/>
            <a:chExt cx="12229962" cy="6856214"/>
          </a:xfrm>
        </p:grpSpPr>
        <p:pic>
          <p:nvPicPr>
            <p:cNvPr id="259" name="Google Shape;259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1" name="Google Shape;261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3" name="Google Shape;263;p8"/>
          <p:cNvSpPr txBox="1">
            <a:spLocks noGrp="1"/>
          </p:cNvSpPr>
          <p:nvPr>
            <p:ph type="ctrTitle"/>
          </p:nvPr>
        </p:nvSpPr>
        <p:spPr>
          <a:xfrm>
            <a:off x="826964" y="2820192"/>
            <a:ext cx="7492258" cy="106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Garamond"/>
              <a:buNone/>
            </a:pPr>
            <a:r>
              <a:rPr lang="es-CL"/>
              <a:t>Surveys</a:t>
            </a:r>
            <a:endParaRPr/>
          </a:p>
        </p:txBody>
      </p:sp>
      <p:sp>
        <p:nvSpPr>
          <p:cNvPr id="264" name="Google Shape;264;p8"/>
          <p:cNvSpPr/>
          <p:nvPr/>
        </p:nvSpPr>
        <p:spPr>
          <a:xfrm>
            <a:off x="1854151" y="819150"/>
            <a:ext cx="5430402" cy="1813179"/>
          </a:xfrm>
          <a:prstGeom prst="rect">
            <a:avLst/>
          </a:prstGeom>
          <a:solidFill>
            <a:schemeClr val="lt1"/>
          </a:solidFill>
          <a:ln w="571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65" name="Google Shape;265;p8" descr="Imagen en blanco y negro de la luna&#10;&#10;Descripción generada automáticamente con confianza baja"/>
          <p:cNvPicPr preferRelativeResize="0"/>
          <p:nvPr/>
        </p:nvPicPr>
        <p:blipFill rotWithShape="1">
          <a:blip r:embed="rId6">
            <a:alphaModFix/>
          </a:blip>
          <a:srcRect t="9135" r="-1" b="37539"/>
          <a:stretch/>
        </p:blipFill>
        <p:spPr>
          <a:xfrm>
            <a:off x="2094181" y="1057656"/>
            <a:ext cx="4926051" cy="13331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8"/>
          <p:cNvCxnSpPr/>
          <p:nvPr/>
        </p:nvCxnSpPr>
        <p:spPr>
          <a:xfrm>
            <a:off x="973836" y="3946830"/>
            <a:ext cx="7202795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72" name="Google Shape;272;p9"/>
          <p:cNvPicPr preferRelativeResize="0"/>
          <p:nvPr/>
        </p:nvPicPr>
        <p:blipFill rotWithShape="1">
          <a:blip r:embed="rId4">
            <a:alphaModFix/>
          </a:blip>
          <a:srcRect l="12692" b="1"/>
          <a:stretch/>
        </p:blipFill>
        <p:spPr>
          <a:xfrm>
            <a:off x="364603" y="366102"/>
            <a:ext cx="8420582" cy="441247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9"/>
          <p:cNvSpPr/>
          <p:nvPr/>
        </p:nvSpPr>
        <p:spPr>
          <a:xfrm>
            <a:off x="456009" y="457200"/>
            <a:ext cx="8229600" cy="4229100"/>
          </a:xfrm>
          <a:prstGeom prst="rect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9"/>
          <p:cNvGrpSpPr/>
          <p:nvPr/>
        </p:nvGrpSpPr>
        <p:grpSpPr>
          <a:xfrm>
            <a:off x="0" y="2346717"/>
            <a:ext cx="9176000" cy="493776"/>
            <a:chOff x="-18288" y="3128956"/>
            <a:chExt cx="12234672" cy="658368"/>
          </a:xfrm>
        </p:grpSpPr>
        <p:sp>
          <p:nvSpPr>
            <p:cNvPr id="275" name="Google Shape;275;p9"/>
            <p:cNvSpPr/>
            <p:nvPr/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aramond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276" name="Google Shape;276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9"/>
            <p:cNvSpPr/>
            <p:nvPr/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aramond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278" name="Google Shape;278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rgánico">
  <a:themeElements>
    <a:clrScheme name="Orgánico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rgánico">
  <a:themeElements>
    <a:clrScheme name="Orgánico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377</Words>
  <Application>Microsoft Office PowerPoint</Application>
  <PresentationFormat>Presentación en pantalla (16:9)</PresentationFormat>
  <Paragraphs>102</Paragraphs>
  <Slides>34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34</vt:i4>
      </vt:variant>
    </vt:vector>
  </HeadingPairs>
  <TitlesOfParts>
    <vt:vector size="41" baseType="lpstr">
      <vt:lpstr>Garamond</vt:lpstr>
      <vt:lpstr>Arial</vt:lpstr>
      <vt:lpstr>Noto Sans Symbols</vt:lpstr>
      <vt:lpstr>Calibri</vt:lpstr>
      <vt:lpstr>Cambria Math</vt:lpstr>
      <vt:lpstr>Orgánico</vt:lpstr>
      <vt:lpstr>Orgánico</vt:lpstr>
      <vt:lpstr>Catálogos y efectos de selección</vt:lpstr>
      <vt:lpstr>¿Qué es un catálogo?</vt:lpstr>
      <vt:lpstr>¿Qué es un catálogo?</vt:lpstr>
      <vt:lpstr>¿Qué es un catálogo?</vt:lpstr>
      <vt:lpstr>Presentación de PowerPoint</vt:lpstr>
      <vt:lpstr>¿Qué es un catálogo?</vt:lpstr>
      <vt:lpstr>¿Qué es un catálogo?</vt:lpstr>
      <vt:lpstr>Surveys</vt:lpstr>
      <vt:lpstr>Presentación de PowerPoint</vt:lpstr>
      <vt:lpstr>Presentación de PowerPoint</vt:lpstr>
      <vt:lpstr>Presentación de PowerPoint</vt:lpstr>
      <vt:lpstr>ALeRCE</vt:lpstr>
      <vt:lpstr>ALeRCE</vt:lpstr>
      <vt:lpstr>Usando el cliente  </vt:lpstr>
      <vt:lpstr>Presentación de PowerPoint</vt:lpstr>
      <vt:lpstr>Presentación de PowerPoint</vt:lpstr>
      <vt:lpstr>Presentación de PowerPoint</vt:lpstr>
      <vt:lpstr>Presentación de PowerPoint</vt:lpstr>
      <vt:lpstr>Usando la conexión directa con la base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Función de luminosidad</vt:lpstr>
      <vt:lpstr>Función de luminosidad </vt:lpstr>
      <vt:lpstr>Función de luminosidad </vt:lpstr>
      <vt:lpstr>Sesgo de Malmquist</vt:lpstr>
      <vt:lpstr>Sesgo de Malmquist</vt:lpstr>
      <vt:lpstr>Sesgo de Malmquist</vt:lpstr>
      <vt:lpstr>Sesgo de Malmquist</vt:lpstr>
      <vt:lpstr>Presentación de PowerPoint</vt:lpstr>
      <vt:lpstr>Referencias Bibliográficas</vt:lpstr>
      <vt:lpstr>Catálogos y efectos de selección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Catálogos y efectos de selección</dc:title>
  <cp:lastModifiedBy>josemanuel escobar</cp:lastModifiedBy>
  <cp:revision>1</cp:revision>
  <dcterms:modified xsi:type="dcterms:W3CDTF">2022-12-15T07:28:26Z</dcterms:modified>
</cp:coreProperties>
</file>